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Column2</c:v>
                </c:pt>
              </c:strCache>
            </c:strRef>
          </c:tx>
          <c:spPr>
            <a:solidFill>
              <a:srgbClr val="554596"/>
            </a:solidFill>
            <a:ln w="0">
              <a:noFill/>
            </a:ln>
          </c:spPr>
          <c:explosion val="0"/>
          <c:dPt>
            <c:idx val="0"/>
            <c:spPr>
              <a:solidFill>
                <a:srgbClr val="33cc66"/>
              </a:solidFill>
              <a:ln w="19080">
                <a:noFill/>
              </a:ln>
            </c:spPr>
          </c:dPt>
          <c:dPt>
            <c:idx val="1"/>
            <c:spPr>
              <a:solidFill>
                <a:srgbClr val="554596"/>
              </a:solidFill>
              <a:ln w="19080">
                <a:noFill/>
              </a:ln>
            </c:spPr>
          </c:dPt>
          <c:dPt>
            <c:idx val="2"/>
            <c:spPr>
              <a:solidFill>
                <a:srgbClr val="5d7de1"/>
              </a:solidFill>
              <a:ln w="19080">
                <a:noFill/>
              </a:ln>
            </c:spPr>
          </c:dPt>
          <c:dPt>
            <c:idx val="3"/>
            <c:spPr>
              <a:solidFill>
                <a:srgbClr val="666666"/>
              </a:solidFill>
              <a:ln w="19080">
                <a:noFill/>
              </a:ln>
            </c:spPr>
          </c:dPt>
          <c:dPt>
            <c:idx val="4"/>
            <c:spPr>
              <a:solidFill>
                <a:srgbClr val="004c96"/>
              </a:solidFill>
              <a:ln w="19080">
                <a:noFill/>
              </a:ln>
            </c:spPr>
          </c:dPt>
          <c:dPt>
            <c:idx val="5"/>
            <c:spPr>
              <a:solidFill>
                <a:srgbClr val="b1255f"/>
              </a:solidFill>
              <a:ln w="19080">
                <a:noFill/>
              </a:ln>
            </c:spPr>
          </c:dPt>
          <c:dPt>
            <c:idx val="6"/>
            <c:spPr>
              <a:solidFill>
                <a:srgbClr val="ff595e"/>
              </a:solidFill>
              <a:ln w="19080">
                <a:noFill/>
              </a:ln>
            </c:spPr>
          </c:dPt>
          <c:dPt>
            <c:idx val="7"/>
            <c:spPr>
              <a:solidFill>
                <a:srgbClr val="becbf3"/>
              </a:solidFill>
              <a:ln w="19080">
                <a:noFill/>
              </a:ln>
            </c:spPr>
          </c:dPt>
          <c:dPt>
            <c:idx val="8"/>
            <c:spPr>
              <a:solidFill>
                <a:srgbClr val="ffc874"/>
              </a:solidFill>
              <a:ln w="19080">
                <a:noFill/>
              </a:ln>
            </c:spPr>
          </c:dPt>
          <c:dPt>
            <c:idx val="9"/>
            <c:spPr>
              <a:solidFill>
                <a:srgbClr val="4de3fb"/>
              </a:solidFill>
              <a:ln w="19080">
                <a:noFill/>
              </a:ln>
            </c:spPr>
          </c:dPt>
          <c:dPt>
            <c:idx val="10"/>
            <c:spPr>
              <a:solidFill>
                <a:srgbClr val="94eefd"/>
              </a:solidFill>
              <a:ln w="19080">
                <a:noFill/>
              </a:ln>
            </c:spPr>
          </c:dPt>
          <c:dPt>
            <c:idx val="11"/>
            <c:spPr>
              <a:solidFill>
                <a:srgbClr val="002788"/>
              </a:solidFill>
              <a:ln w="19080">
                <a:noFill/>
              </a:ln>
            </c:spPr>
          </c:dPt>
          <c:dPt>
            <c:idx val="12"/>
            <c:spPr>
              <a:solidFill>
                <a:srgbClr val="7160b6"/>
              </a:solidFill>
              <a:ln w="19080">
                <a:noFill/>
              </a:ln>
            </c:spPr>
          </c:dPt>
          <c:dPt>
            <c:idx val="13"/>
            <c:spPr>
              <a:solidFill>
                <a:srgbClr val="7d97e7"/>
              </a:solidFill>
              <a:ln w="19080">
                <a:noFill/>
              </a:ln>
            </c:spPr>
          </c:dPt>
          <c:dPt>
            <c:idx val="14"/>
            <c:spPr>
              <a:solidFill>
                <a:srgbClr val="5cd685"/>
              </a:solidFill>
              <a:ln w="19080">
                <a:noFill/>
              </a:ln>
            </c:spPr>
          </c:dPt>
          <c:dPt>
            <c:idx val="15"/>
            <c:spPr>
              <a:solidFill>
                <a:srgbClr val="fffd78"/>
              </a:solidFill>
              <a:ln w="19080">
                <a:noFill/>
              </a:ln>
            </c:spPr>
          </c:dPt>
          <c:dPt>
            <c:idx val="16"/>
            <c:spPr>
              <a:solidFill>
                <a:srgbClr val="71e9fc"/>
              </a:solidFill>
              <a:ln w="19080">
                <a:noFill/>
              </a:ln>
            </c:spPr>
          </c:dPt>
          <c:dPt>
            <c:idx val="17"/>
            <c:spPr>
              <a:solidFill>
                <a:srgbClr val="a3a3a3"/>
              </a:solidFill>
              <a:ln w="19080">
                <a:noFill/>
              </a:ln>
            </c:spPr>
          </c:dPt>
          <c:dPt>
            <c:idx val="18"/>
            <c:spPr>
              <a:solidFill>
                <a:srgbClr val="0041e3"/>
              </a:solidFill>
              <a:ln w="19080">
                <a:noFill/>
              </a:ln>
            </c:spPr>
          </c:dPt>
          <c:dPt>
            <c:idx val="19"/>
            <c:spPr>
              <a:solidFill>
                <a:srgbClr val="adebc2"/>
              </a:solidFill>
              <a:ln w="19080">
                <a:noFill/>
              </a:ln>
            </c:spPr>
          </c:dPt>
          <c:dPt>
            <c:idx val="20"/>
            <c:spPr>
              <a:solidFill>
                <a:srgbClr val="d9d9d9"/>
              </a:solidFill>
              <a:ln w="19080">
                <a:noFill/>
              </a:ln>
            </c:spPr>
          </c:dPt>
          <c:dLbls>
            <c:dLbl>
              <c:idx val="0"/>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2"/>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3"/>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4"/>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5"/>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6"/>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7"/>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8"/>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9"/>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0"/>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1"/>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2"/>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3"/>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4"/>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5"/>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6"/>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7"/>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8"/>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19"/>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dLbl>
              <c:idx val="20"/>
              <c:txPr>
                <a:bodyPr wrap="square"/>
                <a:lstStyle/>
                <a:p>
                  <a:pPr>
                    <a:defRPr b="0" sz="1000" spc="-1" strike="noStrike">
                      <a:solidFill>
                        <a:srgbClr val="666666"/>
                      </a:solidFill>
                      <a:latin typeface="Arial"/>
                    </a:defRPr>
                  </a:pPr>
                </a:p>
              </c:txPr>
              <c:showLegendKey val="0"/>
              <c:showVal val="0"/>
              <c:showCatName val="0"/>
              <c:showSerName val="0"/>
              <c:showPercent val="0"/>
              <c:separator>; </c:separator>
            </c:dLbl>
            <c:txPr>
              <a:bodyPr wrap="square"/>
              <a:lstStyle/>
              <a:p>
                <a:pPr>
                  <a:defRPr b="0" sz="1000" spc="-1" strike="noStrike">
                    <a:solidFill>
                      <a:srgbClr val="666666"/>
                    </a:solidFill>
                    <a:latin typeface="Arial"/>
                  </a:defRPr>
                </a:pPr>
              </a:p>
            </c:txPr>
            <c:showLegendKey val="0"/>
            <c:showVal val="0"/>
            <c:showCatName val="0"/>
            <c:showSerName val="0"/>
            <c:showPercent val="0"/>
            <c:separator>; </c:separator>
            <c:showLeaderLines val="1"/>
          </c:dLbls>
          <c:cat>
            <c:strRef>
              <c:f>categories</c:f>
              <c:strCache>
                <c:ptCount val="21"/>
                <c:pt idx="0">
                  <c:v>2'FL</c:v>
                </c:pt>
                <c:pt idx="1">
                  <c:v>3FL</c:v>
                </c:pt>
                <c:pt idx="2">
                  <c:v>LNDFH-I</c:v>
                </c:pt>
                <c:pt idx="3">
                  <c:v>LNT</c:v>
                </c:pt>
                <c:pt idx="4">
                  <c:v>LNFP-I</c:v>
                </c:pt>
                <c:pt idx="5">
                  <c:v>LNFP-II</c:v>
                </c:pt>
                <c:pt idx="6">
                  <c:v>LNFP-III</c:v>
                </c:pt>
                <c:pt idx="7">
                  <c:v>LDFT</c:v>
                </c:pt>
                <c:pt idx="8">
                  <c:v>6'SL</c:v>
                </c:pt>
                <c:pt idx="9">
                  <c:v>MFLNH-III</c:v>
                </c:pt>
                <c:pt idx="10">
                  <c:v>DSLNT</c:v>
                </c:pt>
                <c:pt idx="11">
                  <c:v>3'SL</c:v>
                </c:pt>
                <c:pt idx="12">
                  <c:v>DFLNHa</c:v>
                </c:pt>
                <c:pt idx="13">
                  <c:v>LNnT</c:v>
                </c:pt>
                <c:pt idx="14">
                  <c:v>LSTc</c:v>
                </c:pt>
                <c:pt idx="15">
                  <c:v>LNFP-V</c:v>
                </c:pt>
                <c:pt idx="16">
                  <c:v>LSTb</c:v>
                </c:pt>
                <c:pt idx="17">
                  <c:v>LNnDFH</c:v>
                </c:pt>
                <c:pt idx="18">
                  <c:v>LNH</c:v>
                </c:pt>
                <c:pt idx="19">
                  <c:v>LNnFP-V</c:v>
                </c:pt>
                <c:pt idx="20">
                  <c:v>Not Quantified</c:v>
                </c:pt>
              </c:strCache>
            </c:strRef>
          </c:cat>
          <c:val>
            <c:numRef>
              <c:f>0</c:f>
              <c:numCache>
                <c:formatCode>General</c:formatCode>
                <c:ptCount val="21"/>
                <c:pt idx="0">
                  <c:v>1846.84096755116</c:v>
                </c:pt>
                <c:pt idx="1">
                  <c:v>1012.75602938913</c:v>
                </c:pt>
                <c:pt idx="2">
                  <c:v>780.073475691687</c:v>
                </c:pt>
                <c:pt idx="3">
                  <c:v>658.652991462054</c:v>
                </c:pt>
                <c:pt idx="4">
                  <c:v>556.544166491098</c:v>
                </c:pt>
                <c:pt idx="5">
                  <c:v>442.899884315068</c:v>
                </c:pt>
                <c:pt idx="6">
                  <c:v>344.189618519624</c:v>
                </c:pt>
                <c:pt idx="7">
                  <c:v>271.799303480091</c:v>
                </c:pt>
                <c:pt idx="8">
                  <c:v>216.566908901408</c:v>
                </c:pt>
                <c:pt idx="9">
                  <c:v>204.187630578248</c:v>
                </c:pt>
                <c:pt idx="10">
                  <c:v>182.163973825784</c:v>
                </c:pt>
                <c:pt idx="11">
                  <c:v>132.042381555184</c:v>
                </c:pt>
                <c:pt idx="12">
                  <c:v>121.078162127878</c:v>
                </c:pt>
                <c:pt idx="13">
                  <c:v>119.769652351571</c:v>
                </c:pt>
                <c:pt idx="14">
                  <c:v>75.9090396287284</c:v>
                </c:pt>
                <c:pt idx="15">
                  <c:v>74.2470050065076</c:v>
                </c:pt>
                <c:pt idx="16">
                  <c:v>62.9603569098672</c:v>
                </c:pt>
                <c:pt idx="17">
                  <c:v>47.3862639358856</c:v>
                </c:pt>
                <c:pt idx="18">
                  <c:v>22.9418181818182</c:v>
                </c:pt>
                <c:pt idx="19">
                  <c:v>18.0291757006369</c:v>
                </c:pt>
                <c:pt idx="20">
                  <c:v>1900</c:v>
                </c:pt>
              </c:numCache>
            </c:numRef>
          </c:val>
        </c:ser>
        <c:firstSliceAng val="0"/>
        <c:holeSize val="50"/>
      </c:doughnutChart>
      <c:spPr>
        <a:noFill/>
        <a:ln w="0">
          <a:noFill/>
        </a:ln>
      </c:spPr>
    </c:plotArea>
    <c:legend>
      <c:legendPos val="b"/>
      <c:layout>
        <c:manualLayout>
          <c:xMode val="edge"/>
          <c:yMode val="edge"/>
          <c:x val="0"/>
          <c:y val="0.691934505761067"/>
          <c:w val="1"/>
          <c:h val="0.293945213787526"/>
        </c:manualLayout>
      </c:layout>
      <c:overlay val="0"/>
      <c:spPr>
        <a:noFill/>
        <a:ln w="0">
          <a:noFill/>
        </a:ln>
      </c:spPr>
      <c:txPr>
        <a:bodyPr/>
        <a:lstStyle/>
        <a:p>
          <a:pPr>
            <a:defRPr b="0" sz="700" spc="-1" strike="noStrike">
              <a:solidFill>
                <a:srgbClr val="666666"/>
              </a:solidFill>
              <a:latin typeface="Arial"/>
            </a:defRPr>
          </a:pPr>
        </a:p>
      </c:txPr>
    </c:legend>
    <c:plotVisOnly val="1"/>
    <c:dispBlanksAs val="gap"/>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20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09"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1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21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21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B7C7FFD-3E06-449C-8C40-98D9872CAB3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685800" y="1143000"/>
            <a:ext cx="5485680" cy="3085560"/>
          </a:xfrm>
          <a:prstGeom prst="rect">
            <a:avLst/>
          </a:prstGeom>
          <a:ln w="0">
            <a:noFill/>
          </a:ln>
        </p:spPr>
      </p:sp>
      <p:sp>
        <p:nvSpPr>
          <p:cNvPr id="46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67" name="PlaceHolder 3"/>
          <p:cNvSpPr>
            <a:spLocks noGrp="1"/>
          </p:cNvSpPr>
          <p:nvPr>
            <p:ph type="sldNum" idx="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4753B1A-222E-458A-AD23-6EAF3E4C51D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685800" y="1143000"/>
            <a:ext cx="5485680" cy="3085560"/>
          </a:xfrm>
          <a:prstGeom prst="rect">
            <a:avLst/>
          </a:prstGeom>
          <a:ln w="0">
            <a:noFill/>
          </a:ln>
        </p:spPr>
      </p:sp>
      <p:sp>
        <p:nvSpPr>
          <p:cNvPr id="46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70" name="PlaceHolder 3"/>
          <p:cNvSpPr>
            <a:spLocks noGrp="1"/>
          </p:cNvSpPr>
          <p:nvPr>
            <p:ph type="sldNum" idx="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290B1A4-144A-4A24-8D7E-E0240769FE8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685800" y="1143000"/>
            <a:ext cx="5485680" cy="3085560"/>
          </a:xfrm>
          <a:prstGeom prst="rect">
            <a:avLst/>
          </a:prstGeom>
          <a:ln w="0">
            <a:noFill/>
          </a:ln>
        </p:spPr>
      </p:sp>
      <p:sp>
        <p:nvSpPr>
          <p:cNvPr id="47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73" name="PlaceHolder 3"/>
          <p:cNvSpPr>
            <a:spLocks noGrp="1"/>
          </p:cNvSpPr>
          <p:nvPr>
            <p:ph type="sldNum" idx="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348E78C-6823-4043-A456-A0A3D6C4FBB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685800" y="1143000"/>
            <a:ext cx="5485680" cy="3085560"/>
          </a:xfrm>
          <a:prstGeom prst="rect">
            <a:avLst/>
          </a:prstGeom>
          <a:ln w="0">
            <a:noFill/>
          </a:ln>
        </p:spPr>
      </p:sp>
      <p:sp>
        <p:nvSpPr>
          <p:cNvPr id="47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76"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BCCA0E8-9F1C-402A-B453-1E2135A40C6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685800" y="1143000"/>
            <a:ext cx="5485680" cy="3085560"/>
          </a:xfrm>
          <a:prstGeom prst="rect">
            <a:avLst/>
          </a:prstGeom>
          <a:ln w="0">
            <a:noFill/>
          </a:ln>
        </p:spPr>
      </p:sp>
      <p:sp>
        <p:nvSpPr>
          <p:cNvPr id="47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79"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1594270-6C70-466B-8729-EA5B57C1C7B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685800" y="1143000"/>
            <a:ext cx="5485680" cy="3085560"/>
          </a:xfrm>
          <a:prstGeom prst="rect">
            <a:avLst/>
          </a:prstGeom>
          <a:ln w="0">
            <a:noFill/>
          </a:ln>
        </p:spPr>
      </p:sp>
      <p:sp>
        <p:nvSpPr>
          <p:cNvPr id="48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82" name="PlaceHolder 3"/>
          <p:cNvSpPr>
            <a:spLocks noGrp="1"/>
          </p:cNvSpPr>
          <p:nvPr>
            <p:ph type="sldNum" idx="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242B64A-B985-4B3D-AD30-407D9967B43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685800" y="1143000"/>
            <a:ext cx="5485680" cy="3085560"/>
          </a:xfrm>
          <a:prstGeom prst="rect">
            <a:avLst/>
          </a:prstGeom>
          <a:ln w="0">
            <a:noFill/>
          </a:ln>
        </p:spPr>
      </p:sp>
      <p:sp>
        <p:nvSpPr>
          <p:cNvPr id="48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85"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9345EAF-AAAD-405D-B342-E1798BA0BB8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5680" cy="3085560"/>
          </a:xfrm>
          <a:prstGeom prst="rect">
            <a:avLst/>
          </a:prstGeom>
          <a:ln w="0">
            <a:noFill/>
          </a:ln>
        </p:spPr>
      </p:sp>
      <p:sp>
        <p:nvSpPr>
          <p:cNvPr id="48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88"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40524663-6878-4ECA-949A-BA5C2DEA74EF}"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raphic 9" descr=""/>
          <p:cNvPicPr/>
          <p:nvPr/>
        </p:nvPicPr>
        <p:blipFill>
          <a:blip r:embed="rId2"/>
          <a:stretch/>
        </p:blipFill>
        <p:spPr>
          <a:xfrm>
            <a:off x="707400" y="6256080"/>
            <a:ext cx="1429920" cy="563040"/>
          </a:xfrm>
          <a:prstGeom prst="rect">
            <a:avLst/>
          </a:prstGeom>
          <a:ln w="0">
            <a:noFill/>
          </a:ln>
        </p:spPr>
      </p:pic>
      <p:pic>
        <p:nvPicPr>
          <p:cNvPr id="1" name="Picture 2" descr=""/>
          <p:cNvPicPr/>
          <p:nvPr/>
        </p:nvPicPr>
        <p:blipFill>
          <a:blip r:embed="rId3"/>
          <a:stretch/>
        </p:blipFill>
        <p:spPr>
          <a:xfrm flipH="1">
            <a:off x="2491920" y="0"/>
            <a:ext cx="9700200" cy="6857280"/>
          </a:xfrm>
          <a:prstGeom prst="rect">
            <a:avLst/>
          </a:prstGeom>
          <a:ln w="0">
            <a:noFill/>
          </a:ln>
        </p:spPr>
      </p:pic>
      <p:pic>
        <p:nvPicPr>
          <p:cNvPr id="2" name="Graphic 9" descr=""/>
          <p:cNvPicPr/>
          <p:nvPr/>
        </p:nvPicPr>
        <p:blipFill>
          <a:blip r:embed="rId4"/>
          <a:stretch/>
        </p:blipFill>
        <p:spPr>
          <a:xfrm>
            <a:off x="518760" y="507240"/>
            <a:ext cx="2094840" cy="824760"/>
          </a:xfrm>
          <a:prstGeom prst="rect">
            <a:avLst/>
          </a:prstGeom>
          <a:ln w="0">
            <a:noFill/>
          </a:ln>
        </p:spPr>
      </p:pic>
      <p:sp>
        <p:nvSpPr>
          <p:cNvPr id="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Graphic 9" descr=""/>
          <p:cNvPicPr/>
          <p:nvPr/>
        </p:nvPicPr>
        <p:blipFill>
          <a:blip r:embed="rId2"/>
          <a:stretch/>
        </p:blipFill>
        <p:spPr>
          <a:xfrm>
            <a:off x="707400" y="6256080"/>
            <a:ext cx="1429920" cy="563040"/>
          </a:xfrm>
          <a:prstGeom prst="rect">
            <a:avLst/>
          </a:prstGeom>
          <a:ln w="0">
            <a:noFill/>
          </a:ln>
        </p:spPr>
      </p:pic>
      <p:sp>
        <p:nvSpPr>
          <p:cNvPr id="42" name="Straight Connector 8"/>
          <p:cNvSpPr/>
          <p:nvPr/>
        </p:nvSpPr>
        <p:spPr>
          <a:xfrm>
            <a:off x="963720" y="1543320"/>
            <a:ext cx="726840" cy="360"/>
          </a:xfrm>
          <a:prstGeom prst="line">
            <a:avLst/>
          </a:prstGeom>
          <a:ln w="50760">
            <a:solidFill>
              <a:srgbClr val="33cc66"/>
            </a:solidFill>
            <a:miter/>
          </a:ln>
        </p:spPr>
        <p:style>
          <a:lnRef idx="0"/>
          <a:fillRef idx="0"/>
          <a:effectRef idx="0"/>
          <a:fontRef idx="minor"/>
        </p:style>
      </p:sp>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1" name="Graphic 9" descr=""/>
          <p:cNvPicPr/>
          <p:nvPr/>
        </p:nvPicPr>
        <p:blipFill>
          <a:blip r:embed="rId2"/>
          <a:stretch/>
        </p:blipFill>
        <p:spPr>
          <a:xfrm>
            <a:off x="707400" y="6256080"/>
            <a:ext cx="1429920" cy="563040"/>
          </a:xfrm>
          <a:prstGeom prst="rect">
            <a:avLst/>
          </a:prstGeom>
          <a:ln w="0">
            <a:noFill/>
          </a:ln>
        </p:spPr>
      </p:pic>
      <p:pic>
        <p:nvPicPr>
          <p:cNvPr id="82" name="Picture 2" descr="A picture containing person&#10;&#10;Description automatically generated"/>
          <p:cNvPicPr/>
          <p:nvPr/>
        </p:nvPicPr>
        <p:blipFill>
          <a:blip r:embed="rId3"/>
          <a:stretch/>
        </p:blipFill>
        <p:spPr>
          <a:xfrm>
            <a:off x="0" y="0"/>
            <a:ext cx="12191400" cy="6857280"/>
          </a:xfrm>
          <a:prstGeom prst="rect">
            <a:avLst/>
          </a:prstGeom>
          <a:ln w="0">
            <a:noFill/>
          </a:ln>
        </p:spPr>
      </p:pic>
      <p:sp>
        <p:nvSpPr>
          <p:cNvPr id="83" name="Straight Connector 3"/>
          <p:cNvSpPr/>
          <p:nvPr/>
        </p:nvSpPr>
        <p:spPr>
          <a:xfrm>
            <a:off x="842400" y="3885120"/>
            <a:ext cx="723960" cy="360"/>
          </a:xfrm>
          <a:prstGeom prst="line">
            <a:avLst/>
          </a:prstGeom>
          <a:ln w="54000">
            <a:solidFill>
              <a:srgbClr val="2fb85d"/>
            </a:solidFill>
            <a:miter/>
          </a:ln>
        </p:spPr>
        <p:style>
          <a:lnRef idx="0"/>
          <a:fillRef idx="0"/>
          <a:effectRef idx="0"/>
          <a:fontRef idx="minor"/>
        </p:style>
      </p:sp>
      <p:pic>
        <p:nvPicPr>
          <p:cNvPr id="84" name="Graphic 5" descr=""/>
          <p:cNvPicPr/>
          <p:nvPr/>
        </p:nvPicPr>
        <p:blipFill>
          <a:blip r:embed="rId4"/>
          <a:stretch/>
        </p:blipFill>
        <p:spPr>
          <a:xfrm>
            <a:off x="518760" y="507240"/>
            <a:ext cx="2094840" cy="824760"/>
          </a:xfrm>
          <a:prstGeom prst="rect">
            <a:avLst/>
          </a:prstGeom>
          <a:ln w="0">
            <a:noFill/>
          </a:ln>
        </p:spPr>
      </p:pic>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 name="Graphic 9" descr=""/>
          <p:cNvPicPr/>
          <p:nvPr/>
        </p:nvPicPr>
        <p:blipFill>
          <a:blip r:embed="rId2"/>
          <a:stretch/>
        </p:blipFill>
        <p:spPr>
          <a:xfrm>
            <a:off x="707400" y="6256080"/>
            <a:ext cx="1429920" cy="563040"/>
          </a:xfrm>
          <a:prstGeom prst="rect">
            <a:avLst/>
          </a:prstGeom>
          <a:ln w="0">
            <a:noFill/>
          </a:ln>
        </p:spPr>
      </p:pic>
      <p:pic>
        <p:nvPicPr>
          <p:cNvPr id="124" name="Picture 15" descr=""/>
          <p:cNvPicPr/>
          <p:nvPr/>
        </p:nvPicPr>
        <p:blipFill>
          <a:blip r:embed="rId3"/>
          <a:stretch/>
        </p:blipFill>
        <p:spPr>
          <a:xfrm flipH="1">
            <a:off x="1902240" y="0"/>
            <a:ext cx="10289880" cy="6857280"/>
          </a:xfrm>
          <a:prstGeom prst="rect">
            <a:avLst/>
          </a:prstGeom>
          <a:ln w="0">
            <a:noFill/>
          </a:ln>
        </p:spPr>
      </p:pic>
      <p:sp>
        <p:nvSpPr>
          <p:cNvPr id="125" name="Straight Connector 4"/>
          <p:cNvSpPr/>
          <p:nvPr/>
        </p:nvSpPr>
        <p:spPr>
          <a:xfrm>
            <a:off x="842400" y="3885120"/>
            <a:ext cx="723960" cy="360"/>
          </a:xfrm>
          <a:prstGeom prst="line">
            <a:avLst/>
          </a:prstGeom>
          <a:ln w="54000">
            <a:solidFill>
              <a:srgbClr val="2fb85d"/>
            </a:solidFill>
            <a:miter/>
          </a:ln>
        </p:spPr>
        <p:style>
          <a:lnRef idx="0"/>
          <a:fillRef idx="0"/>
          <a:effectRef idx="0"/>
          <a:fontRef idx="minor"/>
        </p:style>
      </p:sp>
      <p:pic>
        <p:nvPicPr>
          <p:cNvPr id="126" name="Graphic 6" descr=""/>
          <p:cNvPicPr/>
          <p:nvPr/>
        </p:nvPicPr>
        <p:blipFill>
          <a:blip r:embed="rId4"/>
          <a:stretch/>
        </p:blipFill>
        <p:spPr>
          <a:xfrm>
            <a:off x="518760" y="507240"/>
            <a:ext cx="2094840" cy="824760"/>
          </a:xfrm>
          <a:prstGeom prst="rect">
            <a:avLst/>
          </a:prstGeom>
          <a:ln w="0">
            <a:noFill/>
          </a:ln>
        </p:spPr>
      </p:pic>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5" name="Graphic 9" descr=""/>
          <p:cNvPicPr/>
          <p:nvPr/>
        </p:nvPicPr>
        <p:blipFill>
          <a:blip r:embed="rId2"/>
          <a:stretch/>
        </p:blipFill>
        <p:spPr>
          <a:xfrm>
            <a:off x="707400" y="6256080"/>
            <a:ext cx="1429920" cy="563040"/>
          </a:xfrm>
          <a:prstGeom prst="rect">
            <a:avLst/>
          </a:prstGeom>
          <a:ln w="0">
            <a:noFill/>
          </a:ln>
        </p:spPr>
      </p:pic>
      <p:pic>
        <p:nvPicPr>
          <p:cNvPr id="166" name="Picture 13" descr=""/>
          <p:cNvPicPr/>
          <p:nvPr/>
        </p:nvPicPr>
        <p:blipFill>
          <a:blip r:embed="rId3"/>
          <a:stretch/>
        </p:blipFill>
        <p:spPr>
          <a:xfrm flipH="1">
            <a:off x="1902240" y="0"/>
            <a:ext cx="10289880" cy="6857280"/>
          </a:xfrm>
          <a:prstGeom prst="rect">
            <a:avLst/>
          </a:prstGeom>
          <a:ln w="0">
            <a:noFill/>
          </a:ln>
        </p:spPr>
      </p:pic>
      <p:sp>
        <p:nvSpPr>
          <p:cNvPr id="167" name="Straight Connector 4"/>
          <p:cNvSpPr/>
          <p:nvPr/>
        </p:nvSpPr>
        <p:spPr>
          <a:xfrm>
            <a:off x="842400" y="3885120"/>
            <a:ext cx="723960" cy="360"/>
          </a:xfrm>
          <a:prstGeom prst="line">
            <a:avLst/>
          </a:prstGeom>
          <a:ln w="54000">
            <a:solidFill>
              <a:srgbClr val="2fb85d"/>
            </a:solidFill>
            <a:miter/>
          </a:ln>
        </p:spPr>
        <p:style>
          <a:lnRef idx="0"/>
          <a:fillRef idx="0"/>
          <a:effectRef idx="0"/>
          <a:fontRef idx="minor"/>
        </p:style>
      </p:sp>
      <p:pic>
        <p:nvPicPr>
          <p:cNvPr id="168" name="Graphic 6" descr=""/>
          <p:cNvPicPr/>
          <p:nvPr/>
        </p:nvPicPr>
        <p:blipFill>
          <a:blip r:embed="rId4"/>
          <a:stretch/>
        </p:blipFill>
        <p:spPr>
          <a:xfrm>
            <a:off x="518760" y="507240"/>
            <a:ext cx="2094840" cy="824760"/>
          </a:xfrm>
          <a:prstGeom prst="rect">
            <a:avLst/>
          </a:prstGeom>
          <a:ln w="0">
            <a:noFill/>
          </a:ln>
        </p:spPr>
      </p:pic>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7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image" Target="../media/image23.wmf"/><Relationship Id="rId2" Type="http://schemas.openxmlformats.org/officeDocument/2006/relationships/slideLayout" Target="../slideLayouts/slideLayout1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image" Target="../media/image25.wmf"/><Relationship Id="rId2" Type="http://schemas.openxmlformats.org/officeDocument/2006/relationships/image" Target="../media/image26.wmf"/><Relationship Id="rId3"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image" Target="../media/image29.wmf"/><Relationship Id="rId4" Type="http://schemas.openxmlformats.org/officeDocument/2006/relationships/image" Target="../media/image30.wmf"/><Relationship Id="rId5" Type="http://schemas.openxmlformats.org/officeDocument/2006/relationships/slideLayout" Target="../slideLayouts/slideLayout13.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wmf"/><Relationship Id="rId3" Type="http://schemas.openxmlformats.org/officeDocument/2006/relationships/image" Target="../media/image33.wmf"/><Relationship Id="rId4" Type="http://schemas.openxmlformats.org/officeDocument/2006/relationships/image" Target="../media/image34.png"/><Relationship Id="rId5" Type="http://schemas.openxmlformats.org/officeDocument/2006/relationships/slideLayout" Target="../slideLayouts/slideLayout13.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 Id="rId3" Type="http://schemas.openxmlformats.org/officeDocument/2006/relationships/slideLayout" Target="../slideLayouts/slideLayout13.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1.wmf"/><Relationship Id="rId2" Type="http://schemas.openxmlformats.org/officeDocument/2006/relationships/image" Target="../media/image42.wmf"/><Relationship Id="rId3" Type="http://schemas.openxmlformats.org/officeDocument/2006/relationships/slideLayout" Target="../slideLayouts/slideLayout13.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43.wmf"/><Relationship Id="rId2" Type="http://schemas.openxmlformats.org/officeDocument/2006/relationships/image" Target="../media/image44.jpeg"/><Relationship Id="rId3" Type="http://schemas.openxmlformats.org/officeDocument/2006/relationships/slideLayout" Target="../slideLayouts/slideLayout1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68320" y="2576520"/>
            <a:ext cx="4182840" cy="1980000"/>
          </a:xfrm>
          <a:prstGeom prst="rect">
            <a:avLst/>
          </a:prstGeom>
          <a:noFill/>
          <a:ln w="0">
            <a:noFill/>
          </a:ln>
        </p:spPr>
        <p:txBody>
          <a:bodyPr lIns="38160" rIns="38160" tIns="25560" bIns="25560" anchor="ctr">
            <a:normAutofit fontScale="81000"/>
          </a:bodyPr>
          <a:p>
            <a:pPr>
              <a:lnSpc>
                <a:spcPct val="90000"/>
              </a:lnSpc>
              <a:buNone/>
            </a:pPr>
            <a:r>
              <a:rPr b="1" lang="en-US" sz="4400" spc="-1" strike="noStrike">
                <a:solidFill>
                  <a:srgbClr val="554596"/>
                </a:solidFill>
                <a:latin typeface="Arial"/>
              </a:rPr>
              <a:t>Role of HMOs in Preterm Nutrition</a:t>
            </a:r>
            <a:endParaRPr b="0" lang="en-US" sz="4400" spc="-1" strike="noStrike">
              <a:latin typeface="Arial"/>
            </a:endParaRPr>
          </a:p>
          <a:p>
            <a:pPr>
              <a:lnSpc>
                <a:spcPct val="90000"/>
              </a:lnSpc>
              <a:buNone/>
            </a:pPr>
            <a:r>
              <a:rPr b="1" lang="en-US" sz="4400" spc="-1" strike="noStrike">
                <a:solidFill>
                  <a:srgbClr val="554596"/>
                </a:solidFill>
                <a:latin typeface="Arial"/>
              </a:rPr>
              <a:t>HMOs</a:t>
            </a:r>
            <a:r>
              <a:rPr b="1" lang="zh-CN" sz="4400" spc="-1" strike="noStrike">
                <a:solidFill>
                  <a:srgbClr val="554596"/>
                </a:solidFill>
                <a:latin typeface="Arial"/>
              </a:rPr>
              <a:t>在早产儿营养中的作用</a:t>
            </a:r>
            <a:endParaRPr b="0" lang="en-US" sz="4400" spc="-1" strike="noStrike">
              <a:latin typeface="Arial"/>
            </a:endParaRPr>
          </a:p>
        </p:txBody>
      </p:sp>
      <p:sp>
        <p:nvSpPr>
          <p:cNvPr id="214" name="Straight Connector 4"/>
          <p:cNvSpPr/>
          <p:nvPr/>
        </p:nvSpPr>
        <p:spPr>
          <a:xfrm>
            <a:off x="720720" y="2742120"/>
            <a:ext cx="360" cy="1627200"/>
          </a:xfrm>
          <a:prstGeom prst="line">
            <a:avLst/>
          </a:prstGeom>
          <a:ln w="38160">
            <a:solidFill>
              <a:srgbClr val="2fb85d"/>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703440" y="2510640"/>
            <a:ext cx="3672000" cy="1324800"/>
          </a:xfrm>
          <a:prstGeom prst="rect">
            <a:avLst/>
          </a:prstGeom>
          <a:noFill/>
          <a:ln w="0">
            <a:noFill/>
          </a:ln>
        </p:spPr>
        <p:txBody>
          <a:bodyPr lIns="38160" rIns="38160" tIns="25560" bIns="25560" anchor="ctr">
            <a:normAutofit fontScale="96000"/>
          </a:bodyPr>
          <a:p>
            <a:pPr>
              <a:lnSpc>
                <a:spcPct val="90000"/>
              </a:lnSpc>
              <a:buNone/>
            </a:pPr>
            <a:r>
              <a:rPr b="1" lang="en-US" sz="3200" spc="-1" strike="noStrike">
                <a:solidFill>
                  <a:srgbClr val="554596"/>
                </a:solidFill>
                <a:latin typeface="Arial"/>
              </a:rPr>
              <a:t>Role of HMO in Preterm Infants</a:t>
            </a:r>
            <a:endParaRPr b="0" lang="en-US" sz="3200" spc="-1" strike="noStrike">
              <a:latin typeface="Arial"/>
            </a:endParaRPr>
          </a:p>
          <a:p>
            <a:pPr>
              <a:lnSpc>
                <a:spcPct val="90000"/>
              </a:lnSpc>
              <a:buNone/>
            </a:pPr>
            <a:r>
              <a:rPr b="1" lang="en-US" sz="3200" spc="-1" strike="noStrike">
                <a:solidFill>
                  <a:srgbClr val="554596"/>
                </a:solidFill>
                <a:latin typeface="Arial"/>
              </a:rPr>
              <a:t>HMO</a:t>
            </a:r>
            <a:r>
              <a:rPr b="1" lang="zh-CN" sz="3200" spc="-1" strike="noStrike">
                <a:solidFill>
                  <a:srgbClr val="554596"/>
                </a:solidFill>
                <a:latin typeface="Arial"/>
              </a:rPr>
              <a:t>在早产儿中的作用</a:t>
            </a:r>
            <a:endParaRPr b="0" lang="en-US" sz="3200" spc="-1" strike="noStrike">
              <a:latin typeface="Arial"/>
            </a:endParaRPr>
          </a:p>
        </p:txBody>
      </p:sp>
      <p:sp>
        <p:nvSpPr>
          <p:cNvPr id="306" name="PlaceHolder 2"/>
          <p:cNvSpPr>
            <a:spLocks noGrp="1"/>
          </p:cNvSpPr>
          <p:nvPr>
            <p:ph/>
          </p:nvPr>
        </p:nvSpPr>
        <p:spPr>
          <a:xfrm>
            <a:off x="703440" y="6262200"/>
            <a:ext cx="3541320" cy="196200"/>
          </a:xfrm>
          <a:prstGeom prst="rect">
            <a:avLst/>
          </a:prstGeom>
          <a:noFill/>
          <a:ln w="0">
            <a:noFill/>
          </a:ln>
        </p:spPr>
        <p:txBody>
          <a:bodyPr lIns="38160" rIns="38160" tIns="25560" bIns="25560" anchor="t">
            <a:normAutofit fontScale="39000"/>
          </a:bodyPr>
          <a:p>
            <a:pPr>
              <a:lnSpc>
                <a:spcPct val="90000"/>
              </a:lnSpc>
              <a:spcBef>
                <a:spcPts val="1001"/>
              </a:spcBef>
              <a:buNone/>
              <a:tabLst>
                <a:tab algn="l" pos="0"/>
              </a:tabLst>
            </a:pPr>
            <a:r>
              <a:rPr b="0" lang="en-US" sz="900" spc="-1" strike="noStrike">
                <a:solidFill>
                  <a:srgbClr val="666666"/>
                </a:solidFill>
                <a:latin typeface="Arial"/>
              </a:rPr>
              <a:t>HMO, Human milk </a:t>
            </a:r>
            <a:r>
              <a:rPr b="0" lang="en-US" sz="900" spc="-1" strike="noStrike">
                <a:solidFill>
                  <a:srgbClr val="5c5c5c"/>
                </a:solidFill>
                <a:latin typeface="Arial"/>
              </a:rPr>
              <a:t>oligosaccharide.</a:t>
            </a:r>
            <a:endParaRPr b="0" lang="en-US" sz="900" spc="-1" strike="noStrike">
              <a:latin typeface="Arial"/>
            </a:endParaRPr>
          </a:p>
          <a:p>
            <a:pPr>
              <a:lnSpc>
                <a:spcPct val="90000"/>
              </a:lnSpc>
              <a:spcBef>
                <a:spcPts val="1001"/>
              </a:spcBef>
              <a:buNone/>
              <a:tabLst>
                <a:tab algn="l" pos="0"/>
              </a:tabLst>
            </a:pPr>
            <a:r>
              <a:rPr b="0" lang="en-US" sz="900" spc="-1" strike="noStrike">
                <a:solidFill>
                  <a:srgbClr val="666666"/>
                </a:solidFill>
                <a:latin typeface="Arial"/>
              </a:rPr>
              <a:t>HMO</a:t>
            </a:r>
            <a:r>
              <a:rPr b="0" lang="zh-CN" sz="900" spc="-1" strike="noStrike">
                <a:solidFill>
                  <a:srgbClr val="666666"/>
                </a:solidFill>
                <a:latin typeface="Arial"/>
              </a:rPr>
              <a:t>，人乳</a:t>
            </a:r>
            <a:r>
              <a:rPr b="0" lang="zh-CN" sz="900" spc="-1" strike="noStrike">
                <a:solidFill>
                  <a:srgbClr val="5c5c5c"/>
                </a:solidFill>
                <a:latin typeface="Arial"/>
              </a:rPr>
              <a:t>低聚糖。</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Rounded Rectangle 75"/>
          <p:cNvSpPr/>
          <p:nvPr/>
        </p:nvSpPr>
        <p:spPr>
          <a:xfrm>
            <a:off x="6062400" y="1929960"/>
            <a:ext cx="5610960" cy="3773520"/>
          </a:xfrm>
          <a:prstGeom prst="roundRect">
            <a:avLst>
              <a:gd name="adj" fmla="val 2746"/>
            </a:avLst>
          </a:prstGeom>
          <a:solidFill>
            <a:srgbClr val="f2f2f2">
              <a:alpha val="50000"/>
            </a:srgbClr>
          </a:solidFill>
          <a:ln w="12600">
            <a:noFill/>
          </a:ln>
        </p:spPr>
        <p:style>
          <a:lnRef idx="0"/>
          <a:fillRef idx="0"/>
          <a:effectRef idx="0"/>
          <a:fontRef idx="minor"/>
        </p:style>
      </p:sp>
      <p:sp>
        <p:nvSpPr>
          <p:cNvPr id="308" name="Rounded Rectangle 71"/>
          <p:cNvSpPr/>
          <p:nvPr/>
        </p:nvSpPr>
        <p:spPr>
          <a:xfrm>
            <a:off x="953280" y="1929960"/>
            <a:ext cx="4725000" cy="3773520"/>
          </a:xfrm>
          <a:prstGeom prst="roundRect">
            <a:avLst>
              <a:gd name="adj" fmla="val 2746"/>
            </a:avLst>
          </a:prstGeom>
          <a:solidFill>
            <a:srgbClr val="f2f2f2">
              <a:alpha val="50000"/>
            </a:srgbClr>
          </a:solidFill>
          <a:ln w="12600">
            <a:noFill/>
          </a:ln>
        </p:spPr>
        <p:style>
          <a:lnRef idx="0"/>
          <a:fillRef idx="0"/>
          <a:effectRef idx="0"/>
          <a:fontRef idx="minor"/>
        </p:style>
      </p:sp>
      <p:sp>
        <p:nvSpPr>
          <p:cNvPr id="309" name="PlaceHolder 1"/>
          <p:cNvSpPr>
            <a:spLocks noGrp="1"/>
          </p:cNvSpPr>
          <p:nvPr>
            <p:ph type="title"/>
          </p:nvPr>
        </p:nvSpPr>
        <p:spPr>
          <a:xfrm>
            <a:off x="838080" y="365040"/>
            <a:ext cx="561096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HMOs may play a role in mitigating the effects of NEC</a:t>
            </a:r>
            <a:r>
              <a:rPr b="0" lang="en-GB" sz="2894" spc="-1" strike="noStrike" baseline="30000">
                <a:solidFill>
                  <a:srgbClr val="554596"/>
                </a:solidFill>
                <a:latin typeface="Arial"/>
              </a:rPr>
              <a:t>1,2*</a:t>
            </a:r>
            <a:endParaRPr b="0" lang="en-US" sz="2890" spc="-1" strike="noStrike">
              <a:latin typeface="Arial"/>
            </a:endParaRPr>
          </a:p>
          <a:p>
            <a:pPr>
              <a:lnSpc>
                <a:spcPct val="90000"/>
              </a:lnSpc>
              <a:buNone/>
            </a:pPr>
            <a:r>
              <a:rPr b="1" lang="en-GB" sz="2800" spc="-1" strike="noStrike">
                <a:solidFill>
                  <a:srgbClr val="554596"/>
                </a:solidFill>
                <a:latin typeface="Arial"/>
              </a:rPr>
              <a:t>HMOs </a:t>
            </a:r>
            <a:r>
              <a:rPr b="1" lang="zh-CN" sz="2800" spc="-1" strike="noStrike">
                <a:solidFill>
                  <a:srgbClr val="554596"/>
                </a:solidFill>
                <a:latin typeface="Arial"/>
              </a:rPr>
              <a:t>可能有助于减轻 </a:t>
            </a:r>
            <a:r>
              <a:rPr b="1" lang="en-GB" sz="2800" spc="-1" strike="noStrike">
                <a:solidFill>
                  <a:srgbClr val="554596"/>
                </a:solidFill>
                <a:latin typeface="Arial"/>
              </a:rPr>
              <a:t>NEC </a:t>
            </a:r>
            <a:r>
              <a:rPr b="1" lang="zh-CN" sz="2800" spc="-1" strike="noStrike">
                <a:solidFill>
                  <a:srgbClr val="554596"/>
                </a:solidFill>
                <a:latin typeface="Arial"/>
              </a:rPr>
              <a:t>的影响</a:t>
            </a:r>
            <a:r>
              <a:rPr b="0" lang="en-GB" sz="2894" spc="-1" strike="noStrike" baseline="30000">
                <a:solidFill>
                  <a:srgbClr val="554596"/>
                </a:solidFill>
                <a:latin typeface="Arial"/>
              </a:rPr>
              <a:t>1,2*</a:t>
            </a:r>
            <a:endParaRPr b="0" lang="en-US" sz="2890" spc="-1" strike="noStrike">
              <a:latin typeface="Arial"/>
            </a:endParaRPr>
          </a:p>
        </p:txBody>
      </p:sp>
      <p:sp>
        <p:nvSpPr>
          <p:cNvPr id="310" name="Rectangle 3"/>
          <p:cNvSpPr/>
          <p:nvPr/>
        </p:nvSpPr>
        <p:spPr>
          <a:xfrm>
            <a:off x="7345080" y="6499080"/>
            <a:ext cx="4414680" cy="210600"/>
          </a:xfrm>
          <a:prstGeom prst="rect">
            <a:avLst/>
          </a:prstGeom>
          <a:noFill/>
          <a:ln w="0">
            <a:noFill/>
          </a:ln>
        </p:spPr>
        <p:style>
          <a:lnRef idx="0"/>
          <a:fillRef idx="0"/>
          <a:effectRef idx="0"/>
          <a:fontRef idx="minor"/>
        </p:style>
        <p:txBody>
          <a:bodyPr lIns="38160" rIns="38160" tIns="25560" bIns="25560" anchor="ctr">
            <a:normAutofit fontScale="65000"/>
          </a:bodyPr>
          <a:p>
            <a:pPr algn="r">
              <a:lnSpc>
                <a:spcPct val="100000"/>
              </a:lnSpc>
              <a:buNone/>
            </a:pPr>
            <a:r>
              <a:rPr b="0" lang="en-GB" sz="800" spc="-1" strike="noStrike">
                <a:solidFill>
                  <a:srgbClr val="c2c2c2"/>
                </a:solidFill>
                <a:latin typeface="Arial"/>
                <a:ea typeface="DejaVu Sans"/>
              </a:rPr>
              <a:t>1. Jantscher-Krenn E et al., 2012; 2. Autran CA et al., 2016.    * Animal model.</a:t>
            </a:r>
            <a:endParaRPr b="0" lang="en-US" sz="800" spc="-1" strike="noStrike">
              <a:latin typeface="Arial"/>
            </a:endParaRPr>
          </a:p>
          <a:p>
            <a:pPr algn="r">
              <a:lnSpc>
                <a:spcPct val="100000"/>
              </a:lnSpc>
              <a:buNone/>
            </a:pPr>
            <a:r>
              <a:rPr b="0" lang="en-GB" sz="800" spc="-1" strike="noStrike">
                <a:solidFill>
                  <a:srgbClr val="c2c2c2"/>
                </a:solidFill>
                <a:latin typeface="Arial"/>
                <a:ea typeface="DejaVu Sans"/>
              </a:rPr>
              <a:t>1. Jantscher-Krenn E </a:t>
            </a:r>
            <a:r>
              <a:rPr b="0" lang="zh-CN" sz="800" spc="-1" strike="noStrike">
                <a:solidFill>
                  <a:srgbClr val="c2c2c2"/>
                </a:solidFill>
                <a:latin typeface="Arial"/>
                <a:ea typeface="DejaVu Sans"/>
              </a:rPr>
              <a:t>等，</a:t>
            </a:r>
            <a:r>
              <a:rPr b="0" lang="en-GB" sz="800" spc="-1" strike="noStrike">
                <a:solidFill>
                  <a:srgbClr val="c2c2c2"/>
                </a:solidFill>
                <a:latin typeface="Arial"/>
                <a:ea typeface="DejaVu Sans"/>
              </a:rPr>
              <a:t>2012</a:t>
            </a:r>
            <a:r>
              <a:rPr b="0" lang="zh-CN" sz="800" spc="-1" strike="noStrike">
                <a:solidFill>
                  <a:srgbClr val="c2c2c2"/>
                </a:solidFill>
                <a:latin typeface="Arial"/>
                <a:ea typeface="DejaVu Sans"/>
              </a:rPr>
              <a:t>；</a:t>
            </a:r>
            <a:r>
              <a:rPr b="0" lang="en-GB" sz="800" spc="-1" strike="noStrike">
                <a:solidFill>
                  <a:srgbClr val="c2c2c2"/>
                </a:solidFill>
                <a:latin typeface="Arial"/>
                <a:ea typeface="DejaVu Sans"/>
              </a:rPr>
              <a:t>2. Autran CA </a:t>
            </a:r>
            <a:r>
              <a:rPr b="0" lang="zh-CN" sz="800" spc="-1" strike="noStrike">
                <a:solidFill>
                  <a:srgbClr val="c2c2c2"/>
                </a:solidFill>
                <a:latin typeface="Arial"/>
                <a:ea typeface="DejaVu Sans"/>
              </a:rPr>
              <a:t>等，</a:t>
            </a:r>
            <a:r>
              <a:rPr b="0" lang="en-GB" sz="800" spc="-1" strike="noStrike">
                <a:solidFill>
                  <a:srgbClr val="c2c2c2"/>
                </a:solidFill>
                <a:latin typeface="Arial"/>
                <a:ea typeface="DejaVu Sans"/>
              </a:rPr>
              <a:t>2016</a:t>
            </a:r>
            <a:r>
              <a:rPr b="0" lang="zh-CN" sz="800" spc="-1" strike="noStrike">
                <a:solidFill>
                  <a:srgbClr val="c2c2c2"/>
                </a:solidFill>
                <a:latin typeface="Arial"/>
                <a:ea typeface="DejaVu Sans"/>
              </a:rPr>
              <a:t>。    </a:t>
            </a:r>
            <a:r>
              <a:rPr b="0" lang="en-GB" sz="800" spc="-1" strike="noStrike">
                <a:solidFill>
                  <a:srgbClr val="c2c2c2"/>
                </a:solidFill>
                <a:latin typeface="Arial"/>
                <a:ea typeface="DejaVu Sans"/>
              </a:rPr>
              <a:t>* </a:t>
            </a:r>
            <a:r>
              <a:rPr b="0" lang="zh-CN" sz="800" spc="-1" strike="noStrike">
                <a:solidFill>
                  <a:srgbClr val="c2c2c2"/>
                </a:solidFill>
                <a:latin typeface="Arial"/>
                <a:ea typeface="DejaVu Sans"/>
              </a:rPr>
              <a:t>动物模型。</a:t>
            </a:r>
            <a:endParaRPr b="0" lang="en-US" sz="800" spc="-1" strike="noStrike">
              <a:latin typeface="Arial"/>
            </a:endParaRPr>
          </a:p>
        </p:txBody>
      </p:sp>
      <p:sp>
        <p:nvSpPr>
          <p:cNvPr id="311" name="TextBox 8"/>
          <p:cNvSpPr/>
          <p:nvPr/>
        </p:nvSpPr>
        <p:spPr>
          <a:xfrm>
            <a:off x="4043160" y="6277320"/>
            <a:ext cx="766800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c2c2c2"/>
                </a:solidFill>
                <a:latin typeface="Arial"/>
                <a:ea typeface="DejaVu Sans"/>
              </a:rPr>
              <a:t>2’FL, 2-fucosyllactose; DF, dam fed; FF, formula fed; GOS, galacto-oligosaccharide; HMO, human milk oligosaccharide; NEC, necrotising enterocolitis; Sia, sialylated.</a:t>
            </a:r>
            <a:endParaRPr b="0" lang="en-US" sz="800" spc="-1" strike="noStrike">
              <a:latin typeface="Arial"/>
            </a:endParaRPr>
          </a:p>
          <a:p>
            <a:pPr algn="r">
              <a:lnSpc>
                <a:spcPct val="100000"/>
              </a:lnSpc>
              <a:buNone/>
            </a:pPr>
            <a:r>
              <a:rPr b="0" lang="en-GB" sz="800" spc="-1" strike="noStrike">
                <a:solidFill>
                  <a:srgbClr val="c2c2c2"/>
                </a:solidFill>
                <a:latin typeface="Arial"/>
                <a:ea typeface="DejaVu Sans"/>
              </a:rPr>
              <a:t>2’FL</a:t>
            </a:r>
            <a:r>
              <a:rPr b="0" lang="zh-CN" sz="800" spc="-1" strike="noStrike">
                <a:solidFill>
                  <a:srgbClr val="c2c2c2"/>
                </a:solidFill>
                <a:latin typeface="Arial"/>
                <a:ea typeface="DejaVu Sans"/>
              </a:rPr>
              <a:t>，</a:t>
            </a:r>
            <a:r>
              <a:rPr b="0" lang="en-GB" sz="800" spc="-1" strike="noStrike">
                <a:solidFill>
                  <a:srgbClr val="c2c2c2"/>
                </a:solidFill>
                <a:latin typeface="Arial"/>
                <a:ea typeface="DejaVu Sans"/>
              </a:rPr>
              <a:t>2-</a:t>
            </a:r>
            <a:r>
              <a:rPr b="0" lang="zh-CN" sz="800" spc="-1" strike="noStrike">
                <a:solidFill>
                  <a:srgbClr val="c2c2c2"/>
                </a:solidFill>
                <a:latin typeface="Arial"/>
                <a:ea typeface="DejaVu Sans"/>
              </a:rPr>
              <a:t>岩藻糖基乳糖；</a:t>
            </a:r>
            <a:r>
              <a:rPr b="0" lang="en-GB" sz="800" spc="-1" strike="noStrike">
                <a:solidFill>
                  <a:srgbClr val="c2c2c2"/>
                </a:solidFill>
                <a:latin typeface="Arial"/>
                <a:ea typeface="DejaVu Sans"/>
              </a:rPr>
              <a:t>DF</a:t>
            </a:r>
            <a:r>
              <a:rPr b="0" lang="zh-CN" sz="800" spc="-1" strike="noStrike">
                <a:solidFill>
                  <a:srgbClr val="c2c2c2"/>
                </a:solidFill>
                <a:latin typeface="Arial"/>
                <a:ea typeface="DejaVu Sans"/>
              </a:rPr>
              <a:t>，母乳喂养；</a:t>
            </a:r>
            <a:r>
              <a:rPr b="0" lang="en-GB" sz="800" spc="-1" strike="noStrike">
                <a:solidFill>
                  <a:srgbClr val="c2c2c2"/>
                </a:solidFill>
                <a:latin typeface="Arial"/>
                <a:ea typeface="DejaVu Sans"/>
              </a:rPr>
              <a:t>FF</a:t>
            </a:r>
            <a:r>
              <a:rPr b="0" lang="zh-CN" sz="800" spc="-1" strike="noStrike">
                <a:solidFill>
                  <a:srgbClr val="c2c2c2"/>
                </a:solidFill>
                <a:latin typeface="Arial"/>
                <a:ea typeface="DejaVu Sans"/>
              </a:rPr>
              <a:t>，配方奶喂养；</a:t>
            </a:r>
            <a:r>
              <a:rPr b="0" lang="en-GB" sz="800" spc="-1" strike="noStrike">
                <a:solidFill>
                  <a:srgbClr val="c2c2c2"/>
                </a:solidFill>
                <a:latin typeface="Arial"/>
                <a:ea typeface="DejaVu Sans"/>
              </a:rPr>
              <a:t>GOS</a:t>
            </a:r>
            <a:r>
              <a:rPr b="0" lang="zh-CN" sz="800" spc="-1" strike="noStrike">
                <a:solidFill>
                  <a:srgbClr val="c2c2c2"/>
                </a:solidFill>
                <a:latin typeface="Arial"/>
                <a:ea typeface="DejaVu Sans"/>
              </a:rPr>
              <a:t>，半乳寡糖；</a:t>
            </a:r>
            <a:r>
              <a:rPr b="0" lang="en-GB" sz="800" spc="-1" strike="noStrike">
                <a:solidFill>
                  <a:srgbClr val="c2c2c2"/>
                </a:solidFill>
                <a:latin typeface="Arial"/>
                <a:ea typeface="DejaVu Sans"/>
              </a:rPr>
              <a:t>HMO</a:t>
            </a:r>
            <a:r>
              <a:rPr b="0" lang="zh-CN" sz="800" spc="-1" strike="noStrike">
                <a:solidFill>
                  <a:srgbClr val="c2c2c2"/>
                </a:solidFill>
                <a:latin typeface="Arial"/>
                <a:ea typeface="DejaVu Sans"/>
              </a:rPr>
              <a:t>，人乳低聚糖；</a:t>
            </a:r>
            <a:r>
              <a:rPr b="0" lang="en-GB" sz="800" spc="-1" strike="noStrike">
                <a:solidFill>
                  <a:srgbClr val="c2c2c2"/>
                </a:solidFill>
                <a:latin typeface="Arial"/>
                <a:ea typeface="DejaVu Sans"/>
              </a:rPr>
              <a:t>NEC</a:t>
            </a:r>
            <a:r>
              <a:rPr b="0" lang="zh-CN" sz="800" spc="-1" strike="noStrike">
                <a:solidFill>
                  <a:srgbClr val="c2c2c2"/>
                </a:solidFill>
                <a:latin typeface="Arial"/>
                <a:ea typeface="DejaVu Sans"/>
              </a:rPr>
              <a:t>，坏死性小肠结肠炎；</a:t>
            </a:r>
            <a:r>
              <a:rPr b="0" lang="en-GB" sz="800" spc="-1" strike="noStrike">
                <a:solidFill>
                  <a:srgbClr val="c2c2c2"/>
                </a:solidFill>
                <a:latin typeface="Arial"/>
                <a:ea typeface="DejaVu Sans"/>
              </a:rPr>
              <a:t>Sia</a:t>
            </a:r>
            <a:r>
              <a:rPr b="0" lang="zh-CN" sz="800" spc="-1" strike="noStrike">
                <a:solidFill>
                  <a:srgbClr val="c2c2c2"/>
                </a:solidFill>
                <a:latin typeface="Arial"/>
                <a:ea typeface="DejaVu Sans"/>
              </a:rPr>
              <a:t>，唾液酸化。</a:t>
            </a:r>
            <a:endParaRPr b="0" lang="en-US" sz="800" spc="-1" strike="noStrike">
              <a:latin typeface="Arial"/>
            </a:endParaRPr>
          </a:p>
        </p:txBody>
      </p:sp>
      <p:sp>
        <p:nvSpPr>
          <p:cNvPr id="312" name="TextBox 9"/>
          <p:cNvSpPr/>
          <p:nvPr/>
        </p:nvSpPr>
        <p:spPr>
          <a:xfrm>
            <a:off x="1128600" y="2076120"/>
            <a:ext cx="129636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Pooled HMO</a:t>
            </a:r>
            <a:r>
              <a:rPr b="0" lang="en-GB" sz="1446" spc="-1" strike="noStrike" baseline="30000">
                <a:solidFill>
                  <a:srgbClr val="554596"/>
                </a:solidFill>
                <a:latin typeface="Arial"/>
                <a:ea typeface="DejaVu Sans"/>
              </a:rPr>
              <a:t>1</a:t>
            </a:r>
            <a:endParaRPr b="0" lang="en-US" sz="1450" spc="-1" strike="noStrike">
              <a:latin typeface="Arial"/>
            </a:endParaRPr>
          </a:p>
          <a:p>
            <a:pPr>
              <a:lnSpc>
                <a:spcPct val="100000"/>
              </a:lnSpc>
              <a:buNone/>
            </a:pPr>
            <a:r>
              <a:rPr b="1" lang="zh-CN" sz="1400" spc="-1" strike="noStrike">
                <a:solidFill>
                  <a:srgbClr val="554596"/>
                </a:solidFill>
                <a:latin typeface="Arial"/>
                <a:ea typeface="DejaVu Sans"/>
              </a:rPr>
              <a:t>混合 </a:t>
            </a:r>
            <a:r>
              <a:rPr b="1" lang="en-GB" sz="1400" spc="-1" strike="noStrike">
                <a:solidFill>
                  <a:srgbClr val="554596"/>
                </a:solidFill>
                <a:latin typeface="Arial"/>
                <a:ea typeface="DejaVu Sans"/>
              </a:rPr>
              <a:t>HMO</a:t>
            </a:r>
            <a:r>
              <a:rPr b="0" lang="en-GB" sz="1446" spc="-1" strike="noStrike" baseline="30000">
                <a:solidFill>
                  <a:srgbClr val="554596"/>
                </a:solidFill>
                <a:latin typeface="Arial"/>
                <a:ea typeface="DejaVu Sans"/>
              </a:rPr>
              <a:t>1</a:t>
            </a:r>
            <a:endParaRPr b="0" lang="en-US" sz="1450" spc="-1" strike="noStrike">
              <a:latin typeface="Arial"/>
            </a:endParaRPr>
          </a:p>
        </p:txBody>
      </p:sp>
      <p:sp>
        <p:nvSpPr>
          <p:cNvPr id="313" name="TextBox 72"/>
          <p:cNvSpPr/>
          <p:nvPr/>
        </p:nvSpPr>
        <p:spPr>
          <a:xfrm>
            <a:off x="6309360" y="2076120"/>
            <a:ext cx="176256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Pooled HMO, 2’FL</a:t>
            </a:r>
            <a:r>
              <a:rPr b="0" lang="en-GB" sz="1446" spc="-1" strike="noStrike" baseline="30000">
                <a:solidFill>
                  <a:srgbClr val="554596"/>
                </a:solidFill>
                <a:latin typeface="Arial"/>
                <a:ea typeface="DejaVu Sans"/>
              </a:rPr>
              <a:t>2</a:t>
            </a:r>
            <a:endParaRPr b="0" lang="en-US" sz="1450" spc="-1" strike="noStrike">
              <a:latin typeface="Arial"/>
            </a:endParaRPr>
          </a:p>
          <a:p>
            <a:pPr>
              <a:lnSpc>
                <a:spcPct val="100000"/>
              </a:lnSpc>
              <a:buNone/>
            </a:pPr>
            <a:r>
              <a:rPr b="1" lang="zh-CN" sz="1400" spc="-1" strike="noStrike">
                <a:solidFill>
                  <a:srgbClr val="554596"/>
                </a:solidFill>
                <a:latin typeface="Arial"/>
                <a:ea typeface="DejaVu Sans"/>
              </a:rPr>
              <a:t>混合 </a:t>
            </a:r>
            <a:r>
              <a:rPr b="1" lang="en-GB" sz="1400" spc="-1" strike="noStrike">
                <a:solidFill>
                  <a:srgbClr val="554596"/>
                </a:solidFill>
                <a:latin typeface="Arial"/>
                <a:ea typeface="DejaVu Sans"/>
              </a:rPr>
              <a:t>HMO</a:t>
            </a:r>
            <a:r>
              <a:rPr b="1" lang="zh-CN" sz="1400" spc="-1" strike="noStrike">
                <a:solidFill>
                  <a:srgbClr val="554596"/>
                </a:solidFill>
                <a:latin typeface="Arial"/>
                <a:ea typeface="DejaVu Sans"/>
              </a:rPr>
              <a:t>，</a:t>
            </a:r>
            <a:r>
              <a:rPr b="1" lang="en-GB" sz="1400" spc="-1" strike="noStrike">
                <a:solidFill>
                  <a:srgbClr val="554596"/>
                </a:solidFill>
                <a:latin typeface="Arial"/>
                <a:ea typeface="DejaVu Sans"/>
              </a:rPr>
              <a:t>2’FL</a:t>
            </a:r>
            <a:r>
              <a:rPr b="0" lang="en-GB" sz="1446" spc="-1" strike="noStrike" baseline="30000">
                <a:solidFill>
                  <a:srgbClr val="554596"/>
                </a:solidFill>
                <a:latin typeface="Arial"/>
                <a:ea typeface="DejaVu Sans"/>
              </a:rPr>
              <a:t>2</a:t>
            </a:r>
            <a:endParaRPr b="0" lang="en-US" sz="1450" spc="-1" strike="noStrike">
              <a:latin typeface="Arial"/>
            </a:endParaRPr>
          </a:p>
        </p:txBody>
      </p:sp>
      <p:sp>
        <p:nvSpPr>
          <p:cNvPr id="314" name="Textfeld 43"/>
          <p:cNvSpPr/>
          <p:nvPr/>
        </p:nvSpPr>
        <p:spPr>
          <a:xfrm>
            <a:off x="9786600" y="5909040"/>
            <a:ext cx="1886760" cy="210960"/>
          </a:xfrm>
          <a:prstGeom prst="rect">
            <a:avLst/>
          </a:prstGeom>
          <a:noFill/>
          <a:ln w="0">
            <a:noFill/>
          </a:ln>
        </p:spPr>
        <p:style>
          <a:lnRef idx="0"/>
          <a:fillRef idx="0"/>
          <a:effectRef idx="0"/>
          <a:fontRef idx="minor"/>
        </p:style>
        <p:txBody>
          <a:bodyPr lIns="38160" rIns="38160" tIns="25560" bIns="25560" anchor="t">
            <a:normAutofit/>
          </a:bodyPr>
          <a:p>
            <a:pPr algn="r">
              <a:lnSpc>
                <a:spcPct val="100000"/>
              </a:lnSpc>
              <a:buNone/>
            </a:pPr>
            <a:r>
              <a:rPr b="0" lang="en-GB" sz="800" spc="-1" strike="noStrike">
                <a:solidFill>
                  <a:srgbClr val="666666"/>
                </a:solidFill>
                <a:latin typeface="Arial"/>
                <a:ea typeface="DejaVu Sans"/>
              </a:rPr>
              <a:t>*** p&lt;0.001, **p&lt;0.01</a:t>
            </a:r>
            <a:endParaRPr b="0" lang="en-US" sz="800" spc="-1" strike="noStrike">
              <a:latin typeface="Arial"/>
            </a:endParaRPr>
          </a:p>
        </p:txBody>
      </p:sp>
      <p:pic>
        <p:nvPicPr>
          <p:cNvPr id="315" name="Picture 12" descr=""/>
          <p:cNvPicPr/>
          <p:nvPr/>
        </p:nvPicPr>
        <p:blipFill>
          <a:blip r:embed="rId1"/>
          <a:stretch/>
        </p:blipFill>
        <p:spPr>
          <a:xfrm>
            <a:off x="1266120" y="2530080"/>
            <a:ext cx="10066680" cy="2863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Rounded Rectangle 11"/>
          <p:cNvSpPr/>
          <p:nvPr/>
        </p:nvSpPr>
        <p:spPr>
          <a:xfrm>
            <a:off x="2586960" y="1863360"/>
            <a:ext cx="6846480" cy="4149360"/>
          </a:xfrm>
          <a:prstGeom prst="roundRect">
            <a:avLst>
              <a:gd name="adj" fmla="val 2746"/>
            </a:avLst>
          </a:prstGeom>
          <a:solidFill>
            <a:srgbClr val="f2f2f2">
              <a:alpha val="50000"/>
            </a:srgbClr>
          </a:solidFill>
          <a:ln w="12600">
            <a:noFill/>
          </a:ln>
        </p:spPr>
        <p:style>
          <a:lnRef idx="0"/>
          <a:fillRef idx="0"/>
          <a:effectRef idx="0"/>
          <a:fontRef idx="minor"/>
        </p:style>
      </p:sp>
      <p:pic>
        <p:nvPicPr>
          <p:cNvPr id="317" name="Picture 6" descr=""/>
          <p:cNvPicPr/>
          <p:nvPr/>
        </p:nvPicPr>
        <p:blipFill>
          <a:blip r:embed="rId1"/>
          <a:stretch/>
        </p:blipFill>
        <p:spPr>
          <a:xfrm>
            <a:off x="2867040" y="2403720"/>
            <a:ext cx="6000480" cy="3376080"/>
          </a:xfrm>
          <a:prstGeom prst="rect">
            <a:avLst/>
          </a:prstGeom>
          <a:ln w="0">
            <a:noFill/>
          </a:ln>
        </p:spPr>
      </p:pic>
      <p:sp>
        <p:nvSpPr>
          <p:cNvPr id="318" name="PlaceHolder 1"/>
          <p:cNvSpPr>
            <a:spLocks noGrp="1"/>
          </p:cNvSpPr>
          <p:nvPr>
            <p:ph type="title"/>
          </p:nvPr>
        </p:nvSpPr>
        <p:spPr>
          <a:xfrm>
            <a:off x="838080" y="365040"/>
            <a:ext cx="561096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HMOs may play a role in mitigating the effects of NEC</a:t>
            </a:r>
            <a:r>
              <a:rPr b="0" lang="en-GB" sz="2894" spc="-1" strike="noStrike" baseline="30000">
                <a:solidFill>
                  <a:srgbClr val="554596"/>
                </a:solidFill>
                <a:latin typeface="Arial"/>
              </a:rPr>
              <a:t>1*</a:t>
            </a:r>
            <a:endParaRPr b="0" lang="en-US" sz="2890" spc="-1" strike="noStrike">
              <a:latin typeface="Arial"/>
            </a:endParaRPr>
          </a:p>
          <a:p>
            <a:pPr>
              <a:lnSpc>
                <a:spcPct val="90000"/>
              </a:lnSpc>
              <a:buNone/>
            </a:pPr>
            <a:r>
              <a:rPr b="1" lang="en-GB" sz="2800" spc="-1" strike="noStrike">
                <a:solidFill>
                  <a:srgbClr val="554596"/>
                </a:solidFill>
                <a:latin typeface="Arial"/>
              </a:rPr>
              <a:t>HMOs </a:t>
            </a:r>
            <a:r>
              <a:rPr b="1" lang="zh-CN" sz="2800" spc="-1" strike="noStrike">
                <a:solidFill>
                  <a:srgbClr val="554596"/>
                </a:solidFill>
                <a:latin typeface="Arial"/>
              </a:rPr>
              <a:t>可能在减轻 </a:t>
            </a:r>
            <a:r>
              <a:rPr b="1" lang="en-GB" sz="2800" spc="-1" strike="noStrike">
                <a:solidFill>
                  <a:srgbClr val="554596"/>
                </a:solidFill>
                <a:latin typeface="Arial"/>
              </a:rPr>
              <a:t>NEC </a:t>
            </a:r>
            <a:r>
              <a:rPr b="1" lang="zh-CN" sz="2800" spc="-1" strike="noStrike">
                <a:solidFill>
                  <a:srgbClr val="554596"/>
                </a:solidFill>
                <a:latin typeface="Arial"/>
              </a:rPr>
              <a:t>的影响中发挥作用</a:t>
            </a:r>
            <a:r>
              <a:rPr b="0" lang="en-GB" sz="2894" spc="-1" strike="noStrike" baseline="30000">
                <a:solidFill>
                  <a:srgbClr val="554596"/>
                </a:solidFill>
                <a:latin typeface="Arial"/>
              </a:rPr>
              <a:t>1*</a:t>
            </a:r>
            <a:endParaRPr b="0" lang="en-US" sz="2890" spc="-1" strike="noStrike">
              <a:latin typeface="Arial"/>
            </a:endParaRPr>
          </a:p>
        </p:txBody>
      </p:sp>
      <p:sp>
        <p:nvSpPr>
          <p:cNvPr id="319" name="Rectangle 3"/>
          <p:cNvSpPr/>
          <p:nvPr/>
        </p:nvSpPr>
        <p:spPr>
          <a:xfrm>
            <a:off x="4913280" y="6352560"/>
            <a:ext cx="6846480" cy="408600"/>
          </a:xfrm>
          <a:prstGeom prst="rect">
            <a:avLst/>
          </a:prstGeom>
          <a:noFill/>
          <a:ln w="0">
            <a:noFill/>
          </a:ln>
        </p:spPr>
        <p:style>
          <a:lnRef idx="0"/>
          <a:fillRef idx="0"/>
          <a:effectRef idx="0"/>
          <a:fontRef idx="minor"/>
        </p:style>
        <p:txBody>
          <a:bodyPr lIns="38160" rIns="38160" tIns="25560" bIns="25560" anchor="ctr">
            <a:normAutofit fontScale="49000"/>
          </a:bodyPr>
          <a:p>
            <a:pPr algn="r">
              <a:lnSpc>
                <a:spcPct val="100000"/>
              </a:lnSpc>
              <a:spcAft>
                <a:spcPts val="601"/>
              </a:spcAft>
              <a:buNone/>
            </a:pPr>
            <a:r>
              <a:rPr b="0" lang="en-GB" sz="800" spc="-1" strike="noStrike">
                <a:solidFill>
                  <a:srgbClr val="a3a3a3"/>
                </a:solidFill>
                <a:latin typeface="Arial"/>
                <a:ea typeface="DejaVu Sans"/>
              </a:rPr>
              <a:t> </a:t>
            </a:r>
            <a:r>
              <a:rPr b="0" lang="en-GB" sz="800" spc="-1" strike="noStrike">
                <a:solidFill>
                  <a:srgbClr val="a3a3a3"/>
                </a:solidFill>
                <a:latin typeface="Arial"/>
                <a:ea typeface="DejaVu Sans"/>
              </a:rPr>
              <a:t>HMO, human milk oligosaccharide; NEC, necrotising enterocolitis; PMW, post menstrual week</a:t>
            </a:r>
            <a:endParaRPr b="0" lang="en-US" sz="800" spc="-1" strike="noStrike">
              <a:latin typeface="Arial"/>
            </a:endParaRPr>
          </a:p>
          <a:p>
            <a:pPr algn="r">
              <a:lnSpc>
                <a:spcPct val="100000"/>
              </a:lnSpc>
              <a:spcAft>
                <a:spcPts val="601"/>
              </a:spcAft>
              <a:buNone/>
            </a:pPr>
            <a:r>
              <a:rPr b="0" lang="en-GB" sz="800" spc="-1" strike="noStrike">
                <a:solidFill>
                  <a:srgbClr val="a3a3a3"/>
                </a:solidFill>
                <a:latin typeface="Arial"/>
                <a:ea typeface="DejaVu Sans"/>
              </a:rPr>
              <a:t>HMO</a:t>
            </a:r>
            <a:r>
              <a:rPr b="0" lang="zh-CN" sz="800" spc="-1" strike="noStrike">
                <a:solidFill>
                  <a:srgbClr val="a3a3a3"/>
                </a:solidFill>
                <a:latin typeface="Arial"/>
                <a:ea typeface="DejaVu Sans"/>
              </a:rPr>
              <a:t>，人乳低聚糖；</a:t>
            </a:r>
            <a:r>
              <a:rPr b="0" lang="en-GB" sz="800" spc="-1" strike="noStrike">
                <a:solidFill>
                  <a:srgbClr val="a3a3a3"/>
                </a:solidFill>
                <a:latin typeface="Arial"/>
                <a:ea typeface="DejaVu Sans"/>
              </a:rPr>
              <a:t>NEC</a:t>
            </a:r>
            <a:r>
              <a:rPr b="0" lang="zh-CN" sz="800" spc="-1" strike="noStrike">
                <a:solidFill>
                  <a:srgbClr val="a3a3a3"/>
                </a:solidFill>
                <a:latin typeface="Arial"/>
                <a:ea typeface="DejaVu Sans"/>
              </a:rPr>
              <a:t>，坏死性小肠结肠炎；</a:t>
            </a:r>
            <a:r>
              <a:rPr b="0" lang="en-GB" sz="800" spc="-1" strike="noStrike">
                <a:solidFill>
                  <a:srgbClr val="a3a3a3"/>
                </a:solidFill>
                <a:latin typeface="Arial"/>
                <a:ea typeface="DejaVu Sans"/>
              </a:rPr>
              <a:t>PMW</a:t>
            </a:r>
            <a:r>
              <a:rPr b="0" lang="zh-CN" sz="800" spc="-1" strike="noStrike">
                <a:solidFill>
                  <a:srgbClr val="a3a3a3"/>
                </a:solidFill>
                <a:latin typeface="Arial"/>
                <a:ea typeface="DejaVu Sans"/>
              </a:rPr>
              <a:t>，月经后周数</a:t>
            </a:r>
            <a:endParaRPr b="0" lang="en-US" sz="800" spc="-1" strike="noStrike">
              <a:latin typeface="Arial"/>
            </a:endParaRPr>
          </a:p>
          <a:p>
            <a:pPr algn="r">
              <a:lnSpc>
                <a:spcPct val="100000"/>
              </a:lnSpc>
              <a:spcAft>
                <a:spcPts val="601"/>
              </a:spcAft>
              <a:buNone/>
            </a:pPr>
            <a:r>
              <a:rPr b="0" lang="en-GB" sz="800" spc="-1" strike="noStrike">
                <a:solidFill>
                  <a:srgbClr val="a3a3a3"/>
                </a:solidFill>
                <a:latin typeface="Arial"/>
                <a:ea typeface="DejaVu Sans"/>
              </a:rPr>
              <a:t>1. Wejryd E et al., 2018. *Observational study.</a:t>
            </a:r>
            <a:endParaRPr b="0" lang="en-US" sz="800" spc="-1" strike="noStrike">
              <a:latin typeface="Arial"/>
            </a:endParaRPr>
          </a:p>
          <a:p>
            <a:pPr algn="r">
              <a:lnSpc>
                <a:spcPct val="100000"/>
              </a:lnSpc>
              <a:spcAft>
                <a:spcPts val="601"/>
              </a:spcAft>
              <a:buNone/>
            </a:pPr>
            <a:r>
              <a:rPr b="0" lang="en-GB" sz="800" spc="-1" strike="noStrike">
                <a:solidFill>
                  <a:srgbClr val="a3a3a3"/>
                </a:solidFill>
                <a:latin typeface="Arial"/>
                <a:ea typeface="DejaVu Sans"/>
              </a:rPr>
              <a:t>1. Wejryd E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2018</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a:t>
            </a:r>
            <a:r>
              <a:rPr b="0" lang="zh-CN" sz="800" spc="-1" strike="noStrike">
                <a:solidFill>
                  <a:srgbClr val="a3a3a3"/>
                </a:solidFill>
                <a:latin typeface="Arial"/>
                <a:ea typeface="DejaVu Sans"/>
              </a:rPr>
              <a:t>观察性研究。</a:t>
            </a:r>
            <a:endParaRPr b="0" lang="en-US" sz="800" spc="-1" strike="noStrike">
              <a:latin typeface="Arial"/>
            </a:endParaRPr>
          </a:p>
        </p:txBody>
      </p:sp>
      <p:sp>
        <p:nvSpPr>
          <p:cNvPr id="320" name="TextBox 9"/>
          <p:cNvSpPr/>
          <p:nvPr/>
        </p:nvSpPr>
        <p:spPr>
          <a:xfrm>
            <a:off x="2869920" y="2027160"/>
            <a:ext cx="534564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Low HMO diversity is associated with NEC in preterm infants</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低 </a:t>
            </a:r>
            <a:r>
              <a:rPr b="1" lang="en-GB" sz="1400" spc="-1" strike="noStrike">
                <a:solidFill>
                  <a:srgbClr val="554596"/>
                </a:solidFill>
                <a:latin typeface="Arial"/>
                <a:ea typeface="DejaVu Sans"/>
              </a:rPr>
              <a:t>HMO </a:t>
            </a:r>
            <a:r>
              <a:rPr b="1" lang="zh-CN" sz="1400" spc="-1" strike="noStrike">
                <a:solidFill>
                  <a:srgbClr val="554596"/>
                </a:solidFill>
                <a:latin typeface="Arial"/>
                <a:ea typeface="DejaVu Sans"/>
              </a:rPr>
              <a:t>多样性与早产儿 </a:t>
            </a:r>
            <a:r>
              <a:rPr b="1" lang="en-GB" sz="1400" spc="-1" strike="noStrike">
                <a:solidFill>
                  <a:srgbClr val="554596"/>
                </a:solidFill>
                <a:latin typeface="Arial"/>
                <a:ea typeface="DejaVu Sans"/>
              </a:rPr>
              <a:t>NEC </a:t>
            </a:r>
            <a:r>
              <a:rPr b="1" lang="zh-CN" sz="1400" spc="-1" strike="noStrike">
                <a:solidFill>
                  <a:srgbClr val="554596"/>
                </a:solidFill>
                <a:latin typeface="Arial"/>
                <a:ea typeface="DejaVu Sans"/>
              </a:rPr>
              <a:t>相关</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Rounded Rectangle 39"/>
          <p:cNvSpPr/>
          <p:nvPr/>
        </p:nvSpPr>
        <p:spPr>
          <a:xfrm>
            <a:off x="6204600" y="1915920"/>
            <a:ext cx="5355360" cy="3736800"/>
          </a:xfrm>
          <a:prstGeom prst="roundRect">
            <a:avLst>
              <a:gd name="adj" fmla="val 2746"/>
            </a:avLst>
          </a:prstGeom>
          <a:solidFill>
            <a:srgbClr val="f2f2f2">
              <a:alpha val="50000"/>
            </a:srgbClr>
          </a:solidFill>
          <a:ln w="12600">
            <a:noFill/>
          </a:ln>
        </p:spPr>
        <p:style>
          <a:lnRef idx="0"/>
          <a:fillRef idx="0"/>
          <a:effectRef idx="0"/>
          <a:fontRef idx="minor"/>
        </p:style>
      </p:sp>
      <p:sp>
        <p:nvSpPr>
          <p:cNvPr id="322" name="Rounded Rectangle 38"/>
          <p:cNvSpPr/>
          <p:nvPr/>
        </p:nvSpPr>
        <p:spPr>
          <a:xfrm>
            <a:off x="917640" y="1915920"/>
            <a:ext cx="5110920" cy="3736800"/>
          </a:xfrm>
          <a:prstGeom prst="roundRect">
            <a:avLst>
              <a:gd name="adj" fmla="val 2746"/>
            </a:avLst>
          </a:prstGeom>
          <a:solidFill>
            <a:srgbClr val="f2f2f2">
              <a:alpha val="50000"/>
            </a:srgbClr>
          </a:solidFill>
          <a:ln w="12600">
            <a:noFill/>
          </a:ln>
        </p:spPr>
        <p:style>
          <a:lnRef idx="0"/>
          <a:fillRef idx="0"/>
          <a:effectRef idx="0"/>
          <a:fontRef idx="minor"/>
        </p:style>
      </p:sp>
      <p:sp>
        <p:nvSpPr>
          <p:cNvPr id="323" name="PlaceHolder 1"/>
          <p:cNvSpPr>
            <a:spLocks noGrp="1"/>
          </p:cNvSpPr>
          <p:nvPr>
            <p:ph type="title"/>
          </p:nvPr>
        </p:nvSpPr>
        <p:spPr>
          <a:xfrm>
            <a:off x="838080" y="365040"/>
            <a:ext cx="8354160" cy="1161000"/>
          </a:xfrm>
          <a:prstGeom prst="rect">
            <a:avLst/>
          </a:prstGeom>
          <a:noFill/>
          <a:ln w="0">
            <a:noFill/>
          </a:ln>
        </p:spPr>
        <p:txBody>
          <a:bodyPr lIns="38160" rIns="38160" tIns="25560" bIns="25560" anchor="ctr">
            <a:normAutofit fontScale="78000"/>
          </a:bodyPr>
          <a:p>
            <a:pPr>
              <a:lnSpc>
                <a:spcPct val="90000"/>
              </a:lnSpc>
              <a:buNone/>
            </a:pPr>
            <a:r>
              <a:rPr b="0" lang="de-CH" sz="2800" spc="-1" strike="noStrike">
                <a:solidFill>
                  <a:srgbClr val="554596"/>
                </a:solidFill>
                <a:latin typeface="Arial"/>
              </a:rPr>
              <a:t>H</a:t>
            </a:r>
            <a:r>
              <a:rPr b="1" lang="de-CH" sz="2800" spc="-1" strike="noStrike">
                <a:solidFill>
                  <a:srgbClr val="554596"/>
                </a:solidFill>
                <a:latin typeface="Arial"/>
              </a:rPr>
              <a:t>MOs may influence NEC severity by reducing TNF-𝜶 and TLR4 mediated signaling1</a:t>
            </a:r>
            <a:r>
              <a:rPr b="0" lang="de-CH" sz="2894" spc="-1" strike="noStrike" baseline="30000">
                <a:solidFill>
                  <a:srgbClr val="554596"/>
                </a:solidFill>
                <a:latin typeface="Arial"/>
              </a:rPr>
              <a:t>*</a:t>
            </a:r>
            <a:endParaRPr b="0" lang="en-US" sz="2890" spc="-1" strike="noStrike">
              <a:latin typeface="Arial"/>
            </a:endParaRPr>
          </a:p>
          <a:p>
            <a:pPr>
              <a:lnSpc>
                <a:spcPct val="90000"/>
              </a:lnSpc>
              <a:buNone/>
            </a:pPr>
            <a:r>
              <a:rPr b="0" lang="de-CH" sz="2894" spc="-1" strike="noStrike" baseline="30000">
                <a:solidFill>
                  <a:srgbClr val="554596"/>
                </a:solidFill>
                <a:latin typeface="Arial"/>
              </a:rPr>
              <a:t>H</a:t>
            </a:r>
            <a:r>
              <a:rPr b="1" lang="de-CH" sz="2800" spc="-1" strike="noStrike">
                <a:solidFill>
                  <a:srgbClr val="554596"/>
                </a:solidFill>
                <a:latin typeface="Arial"/>
              </a:rPr>
              <a:t>MOs </a:t>
            </a:r>
            <a:r>
              <a:rPr b="1" lang="zh-CN" sz="2800" spc="-1" strike="noStrike">
                <a:solidFill>
                  <a:srgbClr val="554596"/>
                </a:solidFill>
                <a:latin typeface="Arial"/>
              </a:rPr>
              <a:t>可能通过减少 </a:t>
            </a:r>
            <a:r>
              <a:rPr b="1" lang="de-CH" sz="2800" spc="-1" strike="noStrike">
                <a:solidFill>
                  <a:srgbClr val="554596"/>
                </a:solidFill>
                <a:latin typeface="Arial"/>
              </a:rPr>
              <a:t>TNF-𝜶 </a:t>
            </a:r>
            <a:r>
              <a:rPr b="1" lang="zh-CN" sz="2800" spc="-1" strike="noStrike">
                <a:solidFill>
                  <a:srgbClr val="554596"/>
                </a:solidFill>
                <a:latin typeface="Arial"/>
              </a:rPr>
              <a:t>和 </a:t>
            </a:r>
            <a:r>
              <a:rPr b="1" lang="de-CH" sz="2800" spc="-1" strike="noStrike">
                <a:solidFill>
                  <a:srgbClr val="554596"/>
                </a:solidFill>
                <a:latin typeface="Arial"/>
              </a:rPr>
              <a:t>TLR4 </a:t>
            </a:r>
            <a:r>
              <a:rPr b="1" lang="zh-CN" sz="2800" spc="-1" strike="noStrike">
                <a:solidFill>
                  <a:srgbClr val="554596"/>
                </a:solidFill>
                <a:latin typeface="Arial"/>
              </a:rPr>
              <a:t>介导的信号传导来影响 </a:t>
            </a:r>
            <a:r>
              <a:rPr b="1" lang="de-CH" sz="2800" spc="-1" strike="noStrike">
                <a:solidFill>
                  <a:srgbClr val="554596"/>
                </a:solidFill>
                <a:latin typeface="Arial"/>
              </a:rPr>
              <a:t>NEC </a:t>
            </a:r>
            <a:r>
              <a:rPr b="1" lang="zh-CN" sz="2800" spc="-1" strike="noStrike">
                <a:solidFill>
                  <a:srgbClr val="554596"/>
                </a:solidFill>
                <a:latin typeface="Arial"/>
              </a:rPr>
              <a:t>的严重程度</a:t>
            </a:r>
            <a:r>
              <a:rPr b="1" lang="de-CH" sz="2800" spc="-1" strike="noStrike">
                <a:solidFill>
                  <a:srgbClr val="554596"/>
                </a:solidFill>
                <a:latin typeface="Arial"/>
              </a:rPr>
              <a:t>1</a:t>
            </a:r>
            <a:r>
              <a:rPr b="0" lang="de-CH" sz="2894" spc="-1" strike="noStrike" baseline="30000">
                <a:solidFill>
                  <a:srgbClr val="554596"/>
                </a:solidFill>
                <a:latin typeface="Arial"/>
              </a:rPr>
              <a:t>*</a:t>
            </a:r>
            <a:endParaRPr b="0" lang="en-US" sz="2890" spc="-1" strike="noStrike">
              <a:latin typeface="Arial"/>
            </a:endParaRPr>
          </a:p>
        </p:txBody>
      </p:sp>
      <p:sp>
        <p:nvSpPr>
          <p:cNvPr id="324" name="Textfeld 20"/>
          <p:cNvSpPr/>
          <p:nvPr/>
        </p:nvSpPr>
        <p:spPr>
          <a:xfrm>
            <a:off x="6095880" y="6561000"/>
            <a:ext cx="557676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1. Sodhi CP et al., 2020.   *Animal studies in combination with experimental studies</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Sodhi CP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2020</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a:t>
            </a:r>
            <a:r>
              <a:rPr b="0" lang="zh-CN" sz="800" spc="-1" strike="noStrike">
                <a:solidFill>
                  <a:srgbClr val="a3a3a3"/>
                </a:solidFill>
                <a:latin typeface="Arial"/>
                <a:ea typeface="DejaVu Sans"/>
              </a:rPr>
              <a:t>动物研究结合实验研究</a:t>
            </a:r>
            <a:endParaRPr b="0" lang="en-US" sz="800" spc="-1" strike="noStrike">
              <a:latin typeface="Arial"/>
            </a:endParaRPr>
          </a:p>
        </p:txBody>
      </p:sp>
      <p:sp>
        <p:nvSpPr>
          <p:cNvPr id="325" name="Textfeld 42"/>
          <p:cNvSpPr/>
          <p:nvPr/>
        </p:nvSpPr>
        <p:spPr>
          <a:xfrm>
            <a:off x="10494000" y="5857560"/>
            <a:ext cx="1148400" cy="210960"/>
          </a:xfrm>
          <a:prstGeom prst="rect">
            <a:avLst/>
          </a:prstGeom>
          <a:noFill/>
          <a:ln w="0">
            <a:noFill/>
          </a:ln>
        </p:spPr>
        <p:style>
          <a:lnRef idx="0"/>
          <a:fillRef idx="0"/>
          <a:effectRef idx="0"/>
          <a:fontRef idx="minor"/>
        </p:style>
        <p:txBody>
          <a:bodyPr lIns="38160" rIns="38160" tIns="25560" bIns="25560" anchor="t">
            <a:normAutofit/>
          </a:bodyPr>
          <a:p>
            <a:pPr algn="r">
              <a:lnSpc>
                <a:spcPct val="100000"/>
              </a:lnSpc>
              <a:buNone/>
            </a:pPr>
            <a:r>
              <a:rPr b="0" lang="en-GB" sz="800" spc="-1" strike="noStrike">
                <a:solidFill>
                  <a:srgbClr val="666666"/>
                </a:solidFill>
                <a:latin typeface="Arial"/>
                <a:ea typeface="DejaVu Sans"/>
              </a:rPr>
              <a:t>*** p&lt;0.001</a:t>
            </a:r>
            <a:endParaRPr b="0" lang="en-US" sz="800" spc="-1" strike="noStrike">
              <a:latin typeface="Arial"/>
            </a:endParaRPr>
          </a:p>
        </p:txBody>
      </p:sp>
      <p:sp>
        <p:nvSpPr>
          <p:cNvPr id="326" name="TextBox 28"/>
          <p:cNvSpPr/>
          <p:nvPr/>
        </p:nvSpPr>
        <p:spPr>
          <a:xfrm>
            <a:off x="1033920" y="2098800"/>
            <a:ext cx="3117600" cy="302400"/>
          </a:xfrm>
          <a:prstGeom prst="rect">
            <a:avLst/>
          </a:prstGeom>
          <a:noFill/>
          <a:ln w="0">
            <a:noFill/>
          </a:ln>
        </p:spPr>
        <p:style>
          <a:lnRef idx="0"/>
          <a:fillRef idx="0"/>
          <a:effectRef idx="0"/>
          <a:fontRef idx="minor"/>
        </p:style>
        <p:txBody>
          <a:bodyPr lIns="38160" rIns="38160" tIns="25560" bIns="25560" anchor="t">
            <a:normAutofit fontScale="58000"/>
          </a:bodyPr>
          <a:p>
            <a:pPr algn="ctr">
              <a:lnSpc>
                <a:spcPct val="100000"/>
              </a:lnSpc>
              <a:buNone/>
            </a:pPr>
            <a:r>
              <a:rPr b="1" lang="en-GB" sz="1400" spc="-1" strike="noStrike">
                <a:solidFill>
                  <a:srgbClr val="554596"/>
                </a:solidFill>
                <a:latin typeface="Arial"/>
                <a:ea typeface="DejaVu Sans"/>
              </a:rPr>
              <a:t>2’FL and 6’SL reduce NEC severity</a:t>
            </a:r>
            <a:endParaRPr b="0" lang="en-US" sz="1400" spc="-1" strike="noStrike">
              <a:latin typeface="Arial"/>
            </a:endParaRPr>
          </a:p>
          <a:p>
            <a:pPr algn="ctr">
              <a:lnSpc>
                <a:spcPct val="100000"/>
              </a:lnSpc>
              <a:buNone/>
            </a:pPr>
            <a:r>
              <a:rPr b="1" lang="en-GB" sz="1400" spc="-1" strike="noStrike">
                <a:solidFill>
                  <a:srgbClr val="554596"/>
                </a:solidFill>
                <a:latin typeface="Arial"/>
                <a:ea typeface="DejaVu Sans"/>
              </a:rPr>
              <a:t>2’FL </a:t>
            </a:r>
            <a:r>
              <a:rPr b="1" lang="zh-CN" sz="1400" spc="-1" strike="noStrike">
                <a:solidFill>
                  <a:srgbClr val="554596"/>
                </a:solidFill>
                <a:latin typeface="Arial"/>
                <a:ea typeface="DejaVu Sans"/>
              </a:rPr>
              <a:t>和 </a:t>
            </a:r>
            <a:r>
              <a:rPr b="1" lang="en-GB" sz="1400" spc="-1" strike="noStrike">
                <a:solidFill>
                  <a:srgbClr val="554596"/>
                </a:solidFill>
                <a:latin typeface="Arial"/>
                <a:ea typeface="DejaVu Sans"/>
              </a:rPr>
              <a:t>6’SL </a:t>
            </a:r>
            <a:r>
              <a:rPr b="1" lang="zh-CN" sz="1400" spc="-1" strike="noStrike">
                <a:solidFill>
                  <a:srgbClr val="554596"/>
                </a:solidFill>
                <a:latin typeface="Arial"/>
                <a:ea typeface="DejaVu Sans"/>
              </a:rPr>
              <a:t>减轻 </a:t>
            </a:r>
            <a:r>
              <a:rPr b="1" lang="en-GB" sz="1400" spc="-1" strike="noStrike">
                <a:solidFill>
                  <a:srgbClr val="554596"/>
                </a:solidFill>
                <a:latin typeface="Arial"/>
                <a:ea typeface="DejaVu Sans"/>
              </a:rPr>
              <a:t>NEC </a:t>
            </a:r>
            <a:r>
              <a:rPr b="1" lang="zh-CN" sz="1400" spc="-1" strike="noStrike">
                <a:solidFill>
                  <a:srgbClr val="554596"/>
                </a:solidFill>
                <a:latin typeface="Arial"/>
                <a:ea typeface="DejaVu Sans"/>
              </a:rPr>
              <a:t>的严重程度</a:t>
            </a:r>
            <a:endParaRPr b="0" lang="en-US" sz="1400" spc="-1" strike="noStrike">
              <a:latin typeface="Arial"/>
            </a:endParaRPr>
          </a:p>
        </p:txBody>
      </p:sp>
      <p:sp>
        <p:nvSpPr>
          <p:cNvPr id="327" name="TextBox 29"/>
          <p:cNvSpPr/>
          <p:nvPr/>
        </p:nvSpPr>
        <p:spPr>
          <a:xfrm>
            <a:off x="6219360" y="2075400"/>
            <a:ext cx="5312160" cy="302400"/>
          </a:xfrm>
          <a:prstGeom prst="rect">
            <a:avLst/>
          </a:prstGeom>
          <a:noFill/>
          <a:ln w="0">
            <a:noFill/>
          </a:ln>
        </p:spPr>
        <p:style>
          <a:lnRef idx="0"/>
          <a:fillRef idx="0"/>
          <a:effectRef idx="0"/>
          <a:fontRef idx="minor"/>
        </p:style>
        <p:txBody>
          <a:bodyPr lIns="38160" rIns="38160" tIns="25560" bIns="25560" anchor="t">
            <a:normAutofit fontScale="58000"/>
          </a:bodyPr>
          <a:p>
            <a:pPr algn="ctr">
              <a:lnSpc>
                <a:spcPct val="100000"/>
              </a:lnSpc>
              <a:buNone/>
            </a:pPr>
            <a:r>
              <a:rPr b="1" lang="en-GB" sz="1400" spc="-1" strike="noStrike">
                <a:solidFill>
                  <a:srgbClr val="554596"/>
                </a:solidFill>
                <a:latin typeface="Arial"/>
                <a:ea typeface="DejaVu Sans"/>
              </a:rPr>
              <a:t>2’FL and 6’SL reduce levels of proinflammatory TNF-𝜶 alpha</a:t>
            </a:r>
            <a:endParaRPr b="0" lang="en-US" sz="1400" spc="-1" strike="noStrike">
              <a:latin typeface="Arial"/>
            </a:endParaRPr>
          </a:p>
          <a:p>
            <a:pPr algn="ctr">
              <a:lnSpc>
                <a:spcPct val="100000"/>
              </a:lnSpc>
              <a:buNone/>
            </a:pPr>
            <a:r>
              <a:rPr b="1" lang="en-GB" sz="1400" spc="-1" strike="noStrike">
                <a:solidFill>
                  <a:srgbClr val="554596"/>
                </a:solidFill>
                <a:latin typeface="Arial"/>
                <a:ea typeface="DejaVu Sans"/>
              </a:rPr>
              <a:t>2’FL </a:t>
            </a:r>
            <a:r>
              <a:rPr b="1" lang="zh-CN" sz="1400" spc="-1" strike="noStrike">
                <a:solidFill>
                  <a:srgbClr val="554596"/>
                </a:solidFill>
                <a:latin typeface="Arial"/>
                <a:ea typeface="DejaVu Sans"/>
              </a:rPr>
              <a:t>和 </a:t>
            </a:r>
            <a:r>
              <a:rPr b="1" lang="en-GB" sz="1400" spc="-1" strike="noStrike">
                <a:solidFill>
                  <a:srgbClr val="554596"/>
                </a:solidFill>
                <a:latin typeface="Arial"/>
                <a:ea typeface="DejaVu Sans"/>
              </a:rPr>
              <a:t>6’SL </a:t>
            </a:r>
            <a:r>
              <a:rPr b="1" lang="zh-CN" sz="1400" spc="-1" strike="noStrike">
                <a:solidFill>
                  <a:srgbClr val="554596"/>
                </a:solidFill>
                <a:latin typeface="Arial"/>
                <a:ea typeface="DejaVu Sans"/>
              </a:rPr>
              <a:t>降低促炎性 </a:t>
            </a:r>
            <a:r>
              <a:rPr b="1" lang="en-GB" sz="1400" spc="-1" strike="noStrike">
                <a:solidFill>
                  <a:srgbClr val="554596"/>
                </a:solidFill>
                <a:latin typeface="Arial"/>
                <a:ea typeface="DejaVu Sans"/>
              </a:rPr>
              <a:t>TNF-𝜶 </a:t>
            </a:r>
            <a:r>
              <a:rPr b="1" lang="zh-CN" sz="1400" spc="-1" strike="noStrike">
                <a:solidFill>
                  <a:srgbClr val="554596"/>
                </a:solidFill>
                <a:latin typeface="Arial"/>
                <a:ea typeface="DejaVu Sans"/>
              </a:rPr>
              <a:t>水平</a:t>
            </a:r>
            <a:endParaRPr b="0" lang="en-US" sz="1400" spc="-1" strike="noStrike">
              <a:latin typeface="Arial"/>
            </a:endParaRPr>
          </a:p>
        </p:txBody>
      </p:sp>
      <p:sp>
        <p:nvSpPr>
          <p:cNvPr id="328" name="TextBox 4"/>
          <p:cNvSpPr/>
          <p:nvPr/>
        </p:nvSpPr>
        <p:spPr>
          <a:xfrm>
            <a:off x="5529960" y="6236640"/>
            <a:ext cx="6141600" cy="332640"/>
          </a:xfrm>
          <a:prstGeom prst="rect">
            <a:avLst/>
          </a:prstGeom>
          <a:noFill/>
          <a:ln w="0">
            <a:noFill/>
          </a:ln>
        </p:spPr>
        <p:style>
          <a:lnRef idx="0"/>
          <a:fillRef idx="0"/>
          <a:effectRef idx="0"/>
          <a:fontRef idx="minor"/>
        </p:style>
        <p:txBody>
          <a:bodyPr lIns="38160" rIns="38160" tIns="25560" bIns="25560" anchor="t">
            <a:normAutofit fontScale="57000"/>
          </a:bodyPr>
          <a:p>
            <a:pPr algn="r">
              <a:lnSpc>
                <a:spcPct val="100000"/>
              </a:lnSpc>
              <a:buNone/>
            </a:pPr>
            <a:r>
              <a:rPr b="0" lang="en-GB" sz="800" spc="-1" strike="noStrike">
                <a:solidFill>
                  <a:srgbClr val="a3a3a3"/>
                </a:solidFill>
                <a:latin typeface="Arial"/>
                <a:ea typeface="DejaVu Sans"/>
              </a:rPr>
              <a:t>2’FL, 2-fucosyllactose; 6’SL, 6-sialyllactose; HMO, human milk oligosaccharide; Lac, lactose; NEC, necrotising enterocolitis;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2’FL, 2-</a:t>
            </a:r>
            <a:r>
              <a:rPr b="0" lang="zh-CN" sz="800" spc="-1" strike="noStrike">
                <a:solidFill>
                  <a:srgbClr val="a3a3a3"/>
                </a:solidFill>
                <a:latin typeface="Arial"/>
                <a:ea typeface="DejaVu Sans"/>
              </a:rPr>
              <a:t>岩藻糖基乳糖；</a:t>
            </a:r>
            <a:r>
              <a:rPr b="0" lang="en-GB" sz="800" spc="-1" strike="noStrike">
                <a:solidFill>
                  <a:srgbClr val="a3a3a3"/>
                </a:solidFill>
                <a:latin typeface="Arial"/>
                <a:ea typeface="DejaVu Sans"/>
              </a:rPr>
              <a:t>6’SL, 6-</a:t>
            </a:r>
            <a:r>
              <a:rPr b="0" lang="zh-CN" sz="800" spc="-1" strike="noStrike">
                <a:solidFill>
                  <a:srgbClr val="a3a3a3"/>
                </a:solidFill>
                <a:latin typeface="Arial"/>
                <a:ea typeface="DejaVu Sans"/>
              </a:rPr>
              <a:t>唾液酸乳糖；</a:t>
            </a:r>
            <a:r>
              <a:rPr b="0" lang="en-GB" sz="800" spc="-1" strike="noStrike">
                <a:solidFill>
                  <a:srgbClr val="a3a3a3"/>
                </a:solidFill>
                <a:latin typeface="Arial"/>
                <a:ea typeface="DejaVu Sans"/>
              </a:rPr>
              <a:t>HMO, </a:t>
            </a:r>
            <a:r>
              <a:rPr b="0" lang="zh-CN" sz="800" spc="-1" strike="noStrike">
                <a:solidFill>
                  <a:srgbClr val="a3a3a3"/>
                </a:solidFill>
                <a:latin typeface="Arial"/>
                <a:ea typeface="DejaVu Sans"/>
              </a:rPr>
              <a:t>人乳寡糖；</a:t>
            </a:r>
            <a:r>
              <a:rPr b="0" lang="en-GB" sz="800" spc="-1" strike="noStrike">
                <a:solidFill>
                  <a:srgbClr val="a3a3a3"/>
                </a:solidFill>
                <a:latin typeface="Arial"/>
                <a:ea typeface="DejaVu Sans"/>
              </a:rPr>
              <a:t>Lac, </a:t>
            </a:r>
            <a:r>
              <a:rPr b="0" lang="zh-CN" sz="800" spc="-1" strike="noStrike">
                <a:solidFill>
                  <a:srgbClr val="a3a3a3"/>
                </a:solidFill>
                <a:latin typeface="Arial"/>
                <a:ea typeface="DejaVu Sans"/>
              </a:rPr>
              <a:t>乳糖；</a:t>
            </a:r>
            <a:r>
              <a:rPr b="0" lang="en-GB" sz="800" spc="-1" strike="noStrike">
                <a:solidFill>
                  <a:srgbClr val="a3a3a3"/>
                </a:solidFill>
                <a:latin typeface="Arial"/>
                <a:ea typeface="DejaVu Sans"/>
              </a:rPr>
              <a:t>NEC, </a:t>
            </a:r>
            <a:r>
              <a:rPr b="0" lang="zh-CN" sz="800" spc="-1" strike="noStrike">
                <a:solidFill>
                  <a:srgbClr val="a3a3a3"/>
                </a:solidFill>
                <a:latin typeface="Arial"/>
                <a:ea typeface="DejaVu Sans"/>
              </a:rPr>
              <a:t>坏死性小肠结肠炎；</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qRT-PCR, quantitative real-time polymerase chain reaction; TLR4, toll-like receptor 4; TNF-𝜶, tumor necrosis factor alpha.</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qRT-PCR, </a:t>
            </a:r>
            <a:r>
              <a:rPr b="0" lang="zh-CN" sz="800" spc="-1" strike="noStrike">
                <a:solidFill>
                  <a:srgbClr val="a3a3a3"/>
                </a:solidFill>
                <a:latin typeface="Arial"/>
                <a:ea typeface="DejaVu Sans"/>
              </a:rPr>
              <a:t>定量实时聚合酶链反应；</a:t>
            </a:r>
            <a:r>
              <a:rPr b="0" lang="en-GB" sz="800" spc="-1" strike="noStrike">
                <a:solidFill>
                  <a:srgbClr val="a3a3a3"/>
                </a:solidFill>
                <a:latin typeface="Arial"/>
                <a:ea typeface="DejaVu Sans"/>
              </a:rPr>
              <a:t>TLR4, Toll </a:t>
            </a:r>
            <a:r>
              <a:rPr b="0" lang="zh-CN" sz="800" spc="-1" strike="noStrike">
                <a:solidFill>
                  <a:srgbClr val="a3a3a3"/>
                </a:solidFill>
                <a:latin typeface="Arial"/>
                <a:ea typeface="DejaVu Sans"/>
              </a:rPr>
              <a:t>样受体 </a:t>
            </a:r>
            <a:r>
              <a:rPr b="0" lang="en-GB" sz="800" spc="-1" strike="noStrike">
                <a:solidFill>
                  <a:srgbClr val="a3a3a3"/>
                </a:solidFill>
                <a:latin typeface="Arial"/>
                <a:ea typeface="DejaVu Sans"/>
              </a:rPr>
              <a:t>4</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TNF-𝜶, </a:t>
            </a:r>
            <a:r>
              <a:rPr b="0" lang="zh-CN" sz="800" spc="-1" strike="noStrike">
                <a:solidFill>
                  <a:srgbClr val="a3a3a3"/>
                </a:solidFill>
                <a:latin typeface="Arial"/>
                <a:ea typeface="DejaVu Sans"/>
              </a:rPr>
              <a:t>肿瘤坏死因子 </a:t>
            </a:r>
            <a:r>
              <a:rPr b="0" lang="en-GB" sz="800" spc="-1" strike="noStrike">
                <a:solidFill>
                  <a:srgbClr val="a3a3a3"/>
                </a:solidFill>
                <a:latin typeface="Arial"/>
                <a:ea typeface="DejaVu Sans"/>
              </a:rPr>
              <a:t>α</a:t>
            </a:r>
            <a:r>
              <a:rPr b="0" lang="zh-CN" sz="800" spc="-1" strike="noStrike">
                <a:solidFill>
                  <a:srgbClr val="a3a3a3"/>
                </a:solidFill>
                <a:latin typeface="Arial"/>
                <a:ea typeface="DejaVu Sans"/>
              </a:rPr>
              <a:t>。</a:t>
            </a:r>
            <a:endParaRPr b="0" lang="en-US" sz="800" spc="-1" strike="noStrike">
              <a:latin typeface="Arial"/>
            </a:endParaRPr>
          </a:p>
        </p:txBody>
      </p:sp>
      <p:pic>
        <p:nvPicPr>
          <p:cNvPr id="329" name="Picture 34" descr=""/>
          <p:cNvPicPr/>
          <p:nvPr/>
        </p:nvPicPr>
        <p:blipFill>
          <a:blip r:embed="rId1"/>
          <a:stretch/>
        </p:blipFill>
        <p:spPr>
          <a:xfrm>
            <a:off x="6407640" y="2772360"/>
            <a:ext cx="4883040" cy="2641320"/>
          </a:xfrm>
          <a:prstGeom prst="rect">
            <a:avLst/>
          </a:prstGeom>
          <a:ln w="0">
            <a:noFill/>
          </a:ln>
        </p:spPr>
      </p:pic>
      <p:pic>
        <p:nvPicPr>
          <p:cNvPr id="330" name="Picture 37" descr=""/>
          <p:cNvPicPr/>
          <p:nvPr/>
        </p:nvPicPr>
        <p:blipFill>
          <a:blip r:embed="rId2"/>
          <a:stretch/>
        </p:blipFill>
        <p:spPr>
          <a:xfrm>
            <a:off x="1129320" y="2450160"/>
            <a:ext cx="4717440" cy="2963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Abgerundetes Rechteck 5"/>
          <p:cNvSpPr/>
          <p:nvPr/>
        </p:nvSpPr>
        <p:spPr>
          <a:xfrm>
            <a:off x="1186920" y="5004360"/>
            <a:ext cx="4646160" cy="1107360"/>
          </a:xfrm>
          <a:prstGeom prst="roundRect">
            <a:avLst>
              <a:gd name="adj" fmla="val 6446"/>
            </a:avLst>
          </a:prstGeom>
          <a:solidFill>
            <a:srgbClr val="d6f5e0"/>
          </a:solidFill>
          <a:ln w="12600">
            <a:noFill/>
          </a:ln>
        </p:spPr>
        <p:style>
          <a:lnRef idx="0"/>
          <a:fillRef idx="0"/>
          <a:effectRef idx="0"/>
          <a:fontRef idx="minor"/>
        </p:style>
        <p:txBody>
          <a:bodyPr lIns="38160" rIns="38160" tIns="25560" bIns="25560" anchor="ctr">
            <a:normAutofit fontScale="71000"/>
          </a:bodyPr>
          <a:p>
            <a:pPr>
              <a:lnSpc>
                <a:spcPct val="100000"/>
              </a:lnSpc>
              <a:spcAft>
                <a:spcPts val="601"/>
              </a:spcAft>
              <a:buNone/>
            </a:pPr>
            <a:r>
              <a:rPr b="1" lang="en-GB" sz="1200" spc="-1" strike="noStrike">
                <a:solidFill>
                  <a:srgbClr val="666666"/>
                </a:solidFill>
                <a:latin typeface="Arial"/>
                <a:ea typeface="DejaVu Sans"/>
              </a:rPr>
              <a:t>Higher levels of fucosylated HMOs are associated with:</a:t>
            </a:r>
            <a:endParaRPr b="0" lang="en-US" sz="1200" spc="-1" strike="noStrike">
              <a:latin typeface="Arial"/>
            </a:endParaRPr>
          </a:p>
          <a:p>
            <a:pPr>
              <a:lnSpc>
                <a:spcPct val="100000"/>
              </a:lnSpc>
              <a:spcAft>
                <a:spcPts val="601"/>
              </a:spcAft>
              <a:buNone/>
            </a:pPr>
            <a:r>
              <a:rPr b="1" lang="zh-CN" sz="1200" spc="-1" strike="noStrike">
                <a:solidFill>
                  <a:srgbClr val="666666"/>
                </a:solidFill>
                <a:latin typeface="Arial"/>
                <a:ea typeface="DejaVu Sans"/>
              </a:rPr>
              <a:t>较高水平的岩藻糖基化</a:t>
            </a:r>
            <a:r>
              <a:rPr b="1" lang="en-GB" sz="1200" spc="-1" strike="noStrike">
                <a:solidFill>
                  <a:srgbClr val="666666"/>
                </a:solidFill>
                <a:latin typeface="Arial"/>
                <a:ea typeface="DejaVu Sans"/>
              </a:rPr>
              <a:t>HMO</a:t>
            </a:r>
            <a:r>
              <a:rPr b="1" lang="zh-CN" sz="1200" spc="-1" strike="noStrike">
                <a:solidFill>
                  <a:srgbClr val="666666"/>
                </a:solidFill>
                <a:latin typeface="Arial"/>
                <a:ea typeface="DejaVu Sans"/>
              </a:rPr>
              <a:t>与以下因素相关：</a:t>
            </a:r>
            <a:endParaRPr b="0" lang="en-US" sz="1200" spc="-1" strike="noStrike">
              <a:latin typeface="Arial"/>
            </a:endParaRPr>
          </a:p>
          <a:p>
            <a:pPr>
              <a:lnSpc>
                <a:spcPct val="100000"/>
              </a:lnSpc>
              <a:spcAft>
                <a:spcPts val="601"/>
              </a:spcAft>
              <a:buNone/>
            </a:pPr>
            <a:r>
              <a:rPr b="0" lang="en-GB" sz="1200" spc="-1" strike="noStrike">
                <a:solidFill>
                  <a:srgbClr val="666666"/>
                </a:solidFill>
                <a:latin typeface="Arial"/>
                <a:ea typeface="DejaVu Sans"/>
              </a:rPr>
              <a:t>Higher levels of commensal Firmicutes</a:t>
            </a:r>
            <a:endParaRPr b="0" lang="en-US" sz="1200" spc="-1" strike="noStrike">
              <a:latin typeface="Arial"/>
            </a:endParaRPr>
          </a:p>
          <a:p>
            <a:pPr>
              <a:lnSpc>
                <a:spcPct val="100000"/>
              </a:lnSpc>
              <a:spcAft>
                <a:spcPts val="601"/>
              </a:spcAft>
              <a:buNone/>
            </a:pPr>
            <a:r>
              <a:rPr b="0" lang="zh-CN" sz="1200" spc="-1" strike="noStrike">
                <a:solidFill>
                  <a:srgbClr val="666666"/>
                </a:solidFill>
                <a:latin typeface="Arial"/>
                <a:ea typeface="DejaVu Sans"/>
              </a:rPr>
              <a:t>较高水平的共生菌</a:t>
            </a:r>
            <a:r>
              <a:rPr b="0" lang="en-GB" sz="1200" spc="-1" strike="noStrike">
                <a:solidFill>
                  <a:srgbClr val="666666"/>
                </a:solidFill>
                <a:latin typeface="Arial"/>
                <a:ea typeface="DejaVu Sans"/>
              </a:rPr>
              <a:t>Firmicutes</a:t>
            </a:r>
            <a:endParaRPr b="0" lang="en-US" sz="1200" spc="-1" strike="noStrike">
              <a:latin typeface="Arial"/>
            </a:endParaRPr>
          </a:p>
          <a:p>
            <a:pPr>
              <a:lnSpc>
                <a:spcPct val="100000"/>
              </a:lnSpc>
              <a:spcAft>
                <a:spcPts val="601"/>
              </a:spcAft>
              <a:buNone/>
            </a:pPr>
            <a:r>
              <a:rPr b="0" lang="en-GB" sz="1200" spc="-1" strike="noStrike">
                <a:solidFill>
                  <a:srgbClr val="666666"/>
                </a:solidFill>
                <a:latin typeface="Arial"/>
                <a:ea typeface="DejaVu Sans"/>
              </a:rPr>
              <a:t>Lower levels of primarily harmful Proteobacteria</a:t>
            </a:r>
            <a:endParaRPr b="0" lang="en-US" sz="1200" spc="-1" strike="noStrike">
              <a:latin typeface="Arial"/>
            </a:endParaRPr>
          </a:p>
          <a:p>
            <a:pPr>
              <a:lnSpc>
                <a:spcPct val="100000"/>
              </a:lnSpc>
              <a:spcAft>
                <a:spcPts val="601"/>
              </a:spcAft>
              <a:buNone/>
            </a:pPr>
            <a:r>
              <a:rPr b="0" lang="zh-CN" sz="1200" spc="-1" strike="noStrike">
                <a:solidFill>
                  <a:srgbClr val="666666"/>
                </a:solidFill>
                <a:latin typeface="Arial"/>
                <a:ea typeface="DejaVu Sans"/>
              </a:rPr>
              <a:t>较低水平的主要有害菌</a:t>
            </a:r>
            <a:r>
              <a:rPr b="0" lang="en-GB" sz="1200" spc="-1" strike="noStrike">
                <a:solidFill>
                  <a:srgbClr val="666666"/>
                </a:solidFill>
                <a:latin typeface="Arial"/>
                <a:ea typeface="DejaVu Sans"/>
              </a:rPr>
              <a:t>Proteobacteria</a:t>
            </a:r>
            <a:endParaRPr b="0" lang="en-US" sz="1200" spc="-1" strike="noStrike">
              <a:latin typeface="Arial"/>
            </a:endParaRPr>
          </a:p>
        </p:txBody>
      </p:sp>
      <p:sp>
        <p:nvSpPr>
          <p:cNvPr id="332" name="PlaceHolder 1"/>
          <p:cNvSpPr>
            <a:spLocks noGrp="1"/>
          </p:cNvSpPr>
          <p:nvPr>
            <p:ph type="title"/>
          </p:nvPr>
        </p:nvSpPr>
        <p:spPr>
          <a:xfrm>
            <a:off x="838080" y="365040"/>
            <a:ext cx="7521480" cy="1161000"/>
          </a:xfrm>
          <a:prstGeom prst="rect">
            <a:avLst/>
          </a:prstGeom>
          <a:noFill/>
          <a:ln w="0">
            <a:noFill/>
          </a:ln>
        </p:spPr>
        <p:txBody>
          <a:bodyPr lIns="38160" rIns="38160" tIns="25560" bIns="25560" anchor="ctr">
            <a:normAutofit fontScale="96000"/>
          </a:bodyPr>
          <a:p>
            <a:pPr>
              <a:lnSpc>
                <a:spcPct val="90000"/>
              </a:lnSpc>
              <a:buNone/>
            </a:pPr>
            <a:r>
              <a:rPr b="1" lang="de-CH" sz="2800" spc="-1" strike="noStrike">
                <a:solidFill>
                  <a:srgbClr val="554596"/>
                </a:solidFill>
                <a:latin typeface="Arial"/>
              </a:rPr>
              <a:t>Fucosylated HMOs may reduce gut microbiota dysbiosis in premature infants</a:t>
            </a:r>
            <a:r>
              <a:rPr b="0" lang="de-CH" sz="2894" spc="-1" strike="noStrike" baseline="30000">
                <a:solidFill>
                  <a:srgbClr val="554596"/>
                </a:solidFill>
                <a:latin typeface="Arial"/>
              </a:rPr>
              <a:t>1*</a:t>
            </a:r>
            <a:endParaRPr b="0" lang="en-US" sz="2890" spc="-1" strike="noStrike">
              <a:latin typeface="Arial"/>
            </a:endParaRPr>
          </a:p>
          <a:p>
            <a:pPr>
              <a:lnSpc>
                <a:spcPct val="90000"/>
              </a:lnSpc>
              <a:buNone/>
            </a:pPr>
            <a:r>
              <a:rPr b="1" lang="zh-CN" sz="2800" spc="-1" strike="noStrike">
                <a:solidFill>
                  <a:srgbClr val="554596"/>
                </a:solidFill>
                <a:latin typeface="Arial"/>
              </a:rPr>
              <a:t>岩藻糖基化</a:t>
            </a:r>
            <a:r>
              <a:rPr b="1" lang="de-CH" sz="2800" spc="-1" strike="noStrike">
                <a:solidFill>
                  <a:srgbClr val="554596"/>
                </a:solidFill>
                <a:latin typeface="Arial"/>
              </a:rPr>
              <a:t>HMO</a:t>
            </a:r>
            <a:r>
              <a:rPr b="1" lang="zh-CN" sz="2800" spc="-1" strike="noStrike">
                <a:solidFill>
                  <a:srgbClr val="554596"/>
                </a:solidFill>
                <a:latin typeface="Arial"/>
              </a:rPr>
              <a:t>可能减少早产儿肠道微生物群失调</a:t>
            </a:r>
            <a:r>
              <a:rPr b="0" lang="de-CH" sz="2894" spc="-1" strike="noStrike" baseline="30000">
                <a:solidFill>
                  <a:srgbClr val="554596"/>
                </a:solidFill>
                <a:latin typeface="Arial"/>
              </a:rPr>
              <a:t>1*</a:t>
            </a:r>
            <a:endParaRPr b="0" lang="en-US" sz="2890" spc="-1" strike="noStrike">
              <a:latin typeface="Arial"/>
            </a:endParaRPr>
          </a:p>
        </p:txBody>
      </p:sp>
      <p:sp>
        <p:nvSpPr>
          <p:cNvPr id="333" name="Textfeld 20"/>
          <p:cNvSpPr/>
          <p:nvPr/>
        </p:nvSpPr>
        <p:spPr>
          <a:xfrm>
            <a:off x="6095880" y="6324120"/>
            <a:ext cx="5576760" cy="408960"/>
          </a:xfrm>
          <a:prstGeom prst="rect">
            <a:avLst/>
          </a:prstGeom>
          <a:noFill/>
          <a:ln w="0">
            <a:noFill/>
          </a:ln>
        </p:spPr>
        <p:style>
          <a:lnRef idx="0"/>
          <a:fillRef idx="0"/>
          <a:effectRef idx="0"/>
          <a:fontRef idx="minor"/>
        </p:style>
        <p:txBody>
          <a:bodyPr lIns="38160" rIns="38160" tIns="25560" bIns="25560" anchor="t">
            <a:normAutofit fontScale="49000"/>
          </a:bodyPr>
          <a:p>
            <a:pPr algn="r">
              <a:lnSpc>
                <a:spcPct val="100000"/>
              </a:lnSpc>
              <a:spcAft>
                <a:spcPts val="601"/>
              </a:spcAft>
              <a:buNone/>
            </a:pPr>
            <a:r>
              <a:rPr b="0" lang="en-GB" sz="800" spc="-1" strike="noStrike">
                <a:solidFill>
                  <a:srgbClr val="bfbfbf"/>
                </a:solidFill>
                <a:latin typeface="Arial"/>
                <a:ea typeface="DejaVu Sans"/>
              </a:rPr>
              <a:t>HMO, human milk oligosaccharide.</a:t>
            </a:r>
            <a:endParaRPr b="0" lang="en-US" sz="800" spc="-1" strike="noStrike">
              <a:latin typeface="Arial"/>
            </a:endParaRPr>
          </a:p>
          <a:p>
            <a:pPr algn="r">
              <a:lnSpc>
                <a:spcPct val="100000"/>
              </a:lnSpc>
              <a:spcAft>
                <a:spcPts val="601"/>
              </a:spcAft>
              <a:buNone/>
            </a:pPr>
            <a:r>
              <a:rPr b="0" lang="en-GB" sz="800" spc="-1" strike="noStrike">
                <a:solidFill>
                  <a:srgbClr val="bfbfbf"/>
                </a:solidFill>
                <a:latin typeface="Arial"/>
                <a:ea typeface="DejaVu Sans"/>
              </a:rPr>
              <a:t>HMO</a:t>
            </a:r>
            <a:r>
              <a:rPr b="0" lang="zh-CN" sz="800" spc="-1" strike="noStrike">
                <a:solidFill>
                  <a:srgbClr val="bfbfbf"/>
                </a:solidFill>
                <a:latin typeface="Arial"/>
                <a:ea typeface="DejaVu Sans"/>
              </a:rPr>
              <a:t>，人乳寡糖。</a:t>
            </a:r>
            <a:endParaRPr b="0" lang="en-US" sz="800" spc="-1" strike="noStrike">
              <a:latin typeface="Arial"/>
            </a:endParaRPr>
          </a:p>
          <a:p>
            <a:pPr algn="r">
              <a:lnSpc>
                <a:spcPct val="100000"/>
              </a:lnSpc>
              <a:spcAft>
                <a:spcPts val="601"/>
              </a:spcAft>
              <a:buNone/>
            </a:pPr>
            <a:r>
              <a:rPr b="0" lang="en-GB" sz="800" spc="-1" strike="noStrike">
                <a:solidFill>
                  <a:srgbClr val="bfbfbf"/>
                </a:solidFill>
                <a:latin typeface="Arial"/>
                <a:ea typeface="DejaVu Sans"/>
              </a:rPr>
              <a:t>1. Underwood MA et al., 2013.     *Observational study, n=12.</a:t>
            </a:r>
            <a:endParaRPr b="0" lang="en-US" sz="800" spc="-1" strike="noStrike">
              <a:latin typeface="Arial"/>
            </a:endParaRPr>
          </a:p>
          <a:p>
            <a:pPr algn="r">
              <a:lnSpc>
                <a:spcPct val="100000"/>
              </a:lnSpc>
              <a:spcAft>
                <a:spcPts val="601"/>
              </a:spcAft>
              <a:buNone/>
            </a:pPr>
            <a:r>
              <a:rPr b="0" lang="en-GB" sz="800" spc="-1" strike="noStrike">
                <a:solidFill>
                  <a:srgbClr val="bfbfbf"/>
                </a:solidFill>
                <a:latin typeface="Arial"/>
                <a:ea typeface="DejaVu Sans"/>
              </a:rPr>
              <a:t>1. Underwood MA </a:t>
            </a:r>
            <a:r>
              <a:rPr b="0" lang="zh-CN" sz="800" spc="-1" strike="noStrike">
                <a:solidFill>
                  <a:srgbClr val="bfbfbf"/>
                </a:solidFill>
                <a:latin typeface="Arial"/>
                <a:ea typeface="DejaVu Sans"/>
              </a:rPr>
              <a:t>等，</a:t>
            </a:r>
            <a:r>
              <a:rPr b="0" lang="en-GB" sz="800" spc="-1" strike="noStrike">
                <a:solidFill>
                  <a:srgbClr val="bfbfbf"/>
                </a:solidFill>
                <a:latin typeface="Arial"/>
                <a:ea typeface="DejaVu Sans"/>
              </a:rPr>
              <a:t>2013</a:t>
            </a:r>
            <a:r>
              <a:rPr b="0" lang="zh-CN" sz="800" spc="-1" strike="noStrike">
                <a:solidFill>
                  <a:srgbClr val="bfbfbf"/>
                </a:solidFill>
                <a:latin typeface="Arial"/>
                <a:ea typeface="DejaVu Sans"/>
              </a:rPr>
              <a:t>。     </a:t>
            </a:r>
            <a:r>
              <a:rPr b="0" lang="en-GB" sz="800" spc="-1" strike="noStrike">
                <a:solidFill>
                  <a:srgbClr val="bfbfbf"/>
                </a:solidFill>
                <a:latin typeface="Arial"/>
                <a:ea typeface="DejaVu Sans"/>
              </a:rPr>
              <a:t>*</a:t>
            </a:r>
            <a:r>
              <a:rPr b="0" lang="zh-CN" sz="800" spc="-1" strike="noStrike">
                <a:solidFill>
                  <a:srgbClr val="bfbfbf"/>
                </a:solidFill>
                <a:latin typeface="Arial"/>
                <a:ea typeface="DejaVu Sans"/>
              </a:rPr>
              <a:t>观察研究，</a:t>
            </a:r>
            <a:r>
              <a:rPr b="0" lang="en-GB" sz="800" spc="-1" strike="noStrike">
                <a:solidFill>
                  <a:srgbClr val="bfbfbf"/>
                </a:solidFill>
                <a:latin typeface="Arial"/>
                <a:ea typeface="DejaVu Sans"/>
              </a:rPr>
              <a:t>n=12</a:t>
            </a:r>
            <a:r>
              <a:rPr b="0" lang="zh-CN" sz="800" spc="-1" strike="noStrike">
                <a:solidFill>
                  <a:srgbClr val="bfbfbf"/>
                </a:solidFill>
                <a:latin typeface="Arial"/>
                <a:ea typeface="DejaVu Sans"/>
              </a:rPr>
              <a:t>。</a:t>
            </a:r>
            <a:endParaRPr b="0" lang="en-US" sz="800" spc="-1" strike="noStrike">
              <a:latin typeface="Arial"/>
            </a:endParaRPr>
          </a:p>
        </p:txBody>
      </p:sp>
      <p:sp>
        <p:nvSpPr>
          <p:cNvPr id="334" name="TextBox 52"/>
          <p:cNvSpPr/>
          <p:nvPr/>
        </p:nvSpPr>
        <p:spPr>
          <a:xfrm>
            <a:off x="859320" y="1727640"/>
            <a:ext cx="178236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Fucosylated HMOs</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岩藻糖基化</a:t>
            </a:r>
            <a:r>
              <a:rPr b="1" lang="en-GB" sz="1400" spc="-1" strike="noStrike">
                <a:solidFill>
                  <a:srgbClr val="554596"/>
                </a:solidFill>
                <a:latin typeface="Arial"/>
                <a:ea typeface="DejaVu Sans"/>
              </a:rPr>
              <a:t>HMO</a:t>
            </a:r>
            <a:endParaRPr b="0" lang="en-US" sz="1400" spc="-1" strike="noStrike">
              <a:latin typeface="Arial"/>
            </a:endParaRPr>
          </a:p>
        </p:txBody>
      </p:sp>
      <p:sp>
        <p:nvSpPr>
          <p:cNvPr id="335" name="TextBox 7"/>
          <p:cNvSpPr/>
          <p:nvPr/>
        </p:nvSpPr>
        <p:spPr>
          <a:xfrm>
            <a:off x="6508080" y="1712160"/>
            <a:ext cx="348480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Non-Fucosylated/ non-sialylated HMOs</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非岩藻糖基化</a:t>
            </a:r>
            <a:r>
              <a:rPr b="1" lang="en-GB" sz="1400" spc="-1" strike="noStrike">
                <a:solidFill>
                  <a:srgbClr val="554596"/>
                </a:solidFill>
                <a:latin typeface="Arial"/>
                <a:ea typeface="DejaVu Sans"/>
              </a:rPr>
              <a:t>/</a:t>
            </a:r>
            <a:r>
              <a:rPr b="1" lang="zh-CN" sz="1400" spc="-1" strike="noStrike">
                <a:solidFill>
                  <a:srgbClr val="554596"/>
                </a:solidFill>
                <a:latin typeface="Arial"/>
                <a:ea typeface="DejaVu Sans"/>
              </a:rPr>
              <a:t>非唾液酸基化</a:t>
            </a:r>
            <a:r>
              <a:rPr b="1" lang="en-GB" sz="1400" spc="-1" strike="noStrike">
                <a:solidFill>
                  <a:srgbClr val="554596"/>
                </a:solidFill>
                <a:latin typeface="Arial"/>
                <a:ea typeface="DejaVu Sans"/>
              </a:rPr>
              <a:t>HMO</a:t>
            </a:r>
            <a:endParaRPr b="0" lang="en-US" sz="1400" spc="-1" strike="noStrike">
              <a:latin typeface="Arial"/>
            </a:endParaRPr>
          </a:p>
        </p:txBody>
      </p:sp>
      <p:pic>
        <p:nvPicPr>
          <p:cNvPr id="336" name="Picture 59" descr=""/>
          <p:cNvPicPr/>
          <p:nvPr/>
        </p:nvPicPr>
        <p:blipFill>
          <a:blip r:embed="rId1"/>
          <a:stretch/>
        </p:blipFill>
        <p:spPr>
          <a:xfrm>
            <a:off x="980280" y="2116440"/>
            <a:ext cx="2219760" cy="2610720"/>
          </a:xfrm>
          <a:prstGeom prst="rect">
            <a:avLst/>
          </a:prstGeom>
          <a:ln w="0">
            <a:noFill/>
          </a:ln>
        </p:spPr>
      </p:pic>
      <p:pic>
        <p:nvPicPr>
          <p:cNvPr id="337" name="Picture 60" descr=""/>
          <p:cNvPicPr/>
          <p:nvPr/>
        </p:nvPicPr>
        <p:blipFill>
          <a:blip r:embed="rId2"/>
          <a:stretch/>
        </p:blipFill>
        <p:spPr>
          <a:xfrm>
            <a:off x="3690360" y="2116440"/>
            <a:ext cx="2142720" cy="2610720"/>
          </a:xfrm>
          <a:prstGeom prst="rect">
            <a:avLst/>
          </a:prstGeom>
          <a:ln w="0">
            <a:noFill/>
          </a:ln>
        </p:spPr>
      </p:pic>
      <p:pic>
        <p:nvPicPr>
          <p:cNvPr id="338" name="Picture 66" descr=""/>
          <p:cNvPicPr/>
          <p:nvPr/>
        </p:nvPicPr>
        <p:blipFill>
          <a:blip r:embed="rId3"/>
          <a:stretch/>
        </p:blipFill>
        <p:spPr>
          <a:xfrm>
            <a:off x="6594480" y="2128680"/>
            <a:ext cx="2362680" cy="2598480"/>
          </a:xfrm>
          <a:prstGeom prst="rect">
            <a:avLst/>
          </a:prstGeom>
          <a:ln w="0">
            <a:noFill/>
          </a:ln>
        </p:spPr>
      </p:pic>
      <p:pic>
        <p:nvPicPr>
          <p:cNvPr id="339" name="Picture 67" descr=""/>
          <p:cNvPicPr/>
          <p:nvPr/>
        </p:nvPicPr>
        <p:blipFill>
          <a:blip r:embed="rId4"/>
          <a:stretch/>
        </p:blipFill>
        <p:spPr>
          <a:xfrm>
            <a:off x="9299160" y="2116440"/>
            <a:ext cx="2142720" cy="2610720"/>
          </a:xfrm>
          <a:prstGeom prst="rect">
            <a:avLst/>
          </a:prstGeom>
          <a:ln w="0">
            <a:noFill/>
          </a:ln>
        </p:spPr>
      </p:pic>
      <p:sp>
        <p:nvSpPr>
          <p:cNvPr id="340" name="Abgerundetes Rechteck 5"/>
          <p:cNvSpPr/>
          <p:nvPr/>
        </p:nvSpPr>
        <p:spPr>
          <a:xfrm>
            <a:off x="6937200" y="5004360"/>
            <a:ext cx="4553640" cy="1107360"/>
          </a:xfrm>
          <a:prstGeom prst="roundRect">
            <a:avLst>
              <a:gd name="adj" fmla="val 6446"/>
            </a:avLst>
          </a:prstGeom>
          <a:solidFill>
            <a:srgbClr val="dfe5f9"/>
          </a:solidFill>
          <a:ln w="12600">
            <a:noFill/>
          </a:ln>
        </p:spPr>
        <p:style>
          <a:lnRef idx="0"/>
          <a:fillRef idx="0"/>
          <a:effectRef idx="0"/>
          <a:fontRef idx="minor"/>
        </p:style>
        <p:txBody>
          <a:bodyPr lIns="38160" rIns="38160" tIns="25560" bIns="25560" anchor="ctr">
            <a:normAutofit fontScale="53000"/>
          </a:bodyPr>
          <a:p>
            <a:pPr>
              <a:lnSpc>
                <a:spcPct val="100000"/>
              </a:lnSpc>
              <a:spcAft>
                <a:spcPts val="601"/>
              </a:spcAft>
              <a:buNone/>
            </a:pPr>
            <a:r>
              <a:rPr b="1" lang="en-GB" sz="1200" spc="-1" strike="noStrike">
                <a:solidFill>
                  <a:srgbClr val="666666"/>
                </a:solidFill>
                <a:latin typeface="Arial"/>
                <a:ea typeface="DejaVu Sans"/>
              </a:rPr>
              <a:t>Higher levels of non-fucosylated or non-sialylated </a:t>
            </a:r>
            <a:endParaRPr b="0" lang="en-US" sz="1200" spc="-1" strike="noStrike">
              <a:latin typeface="Arial"/>
            </a:endParaRPr>
          </a:p>
          <a:p>
            <a:pPr>
              <a:lnSpc>
                <a:spcPct val="100000"/>
              </a:lnSpc>
              <a:spcAft>
                <a:spcPts val="601"/>
              </a:spcAft>
              <a:buNone/>
            </a:pPr>
            <a:r>
              <a:rPr b="1" lang="zh-CN" sz="1200" spc="-1" strike="noStrike">
                <a:solidFill>
                  <a:srgbClr val="666666"/>
                </a:solidFill>
                <a:latin typeface="Arial"/>
                <a:ea typeface="DejaVu Sans"/>
              </a:rPr>
              <a:t>较高水平的非岩藻糖基化或非唾液酸基化</a:t>
            </a:r>
            <a:endParaRPr b="0" lang="en-US" sz="1200" spc="-1" strike="noStrike">
              <a:latin typeface="Arial"/>
            </a:endParaRPr>
          </a:p>
          <a:p>
            <a:pPr>
              <a:lnSpc>
                <a:spcPct val="100000"/>
              </a:lnSpc>
              <a:spcAft>
                <a:spcPts val="601"/>
              </a:spcAft>
              <a:buNone/>
            </a:pPr>
            <a:r>
              <a:rPr b="1" lang="en-GB" sz="1200" spc="-1" strike="noStrike">
                <a:solidFill>
                  <a:srgbClr val="666666"/>
                </a:solidFill>
                <a:latin typeface="Arial"/>
                <a:ea typeface="DejaVu Sans"/>
              </a:rPr>
              <a:t>HMOs are associated with:</a:t>
            </a:r>
            <a:endParaRPr b="0" lang="en-US" sz="1200" spc="-1" strike="noStrike">
              <a:latin typeface="Arial"/>
            </a:endParaRPr>
          </a:p>
          <a:p>
            <a:pPr>
              <a:lnSpc>
                <a:spcPct val="100000"/>
              </a:lnSpc>
              <a:spcAft>
                <a:spcPts val="601"/>
              </a:spcAft>
              <a:buNone/>
            </a:pPr>
            <a:r>
              <a:rPr b="1" lang="en-GB" sz="1200" spc="-1" strike="noStrike">
                <a:solidFill>
                  <a:srgbClr val="666666"/>
                </a:solidFill>
                <a:latin typeface="Arial"/>
                <a:ea typeface="DejaVu Sans"/>
              </a:rPr>
              <a:t>HMO</a:t>
            </a:r>
            <a:r>
              <a:rPr b="1" lang="zh-CN" sz="1200" spc="-1" strike="noStrike">
                <a:solidFill>
                  <a:srgbClr val="666666"/>
                </a:solidFill>
                <a:latin typeface="Arial"/>
                <a:ea typeface="DejaVu Sans"/>
              </a:rPr>
              <a:t>与以下因素相关：</a:t>
            </a:r>
            <a:endParaRPr b="0" lang="en-US" sz="1200" spc="-1" strike="noStrike">
              <a:latin typeface="Arial"/>
            </a:endParaRPr>
          </a:p>
          <a:p>
            <a:pPr>
              <a:lnSpc>
                <a:spcPct val="100000"/>
              </a:lnSpc>
              <a:spcAft>
                <a:spcPts val="601"/>
              </a:spcAft>
              <a:buNone/>
            </a:pPr>
            <a:r>
              <a:rPr b="0" lang="en-GB" sz="1200" spc="-1" strike="noStrike">
                <a:solidFill>
                  <a:srgbClr val="666666"/>
                </a:solidFill>
                <a:latin typeface="Arial"/>
                <a:ea typeface="DejaVu Sans"/>
              </a:rPr>
              <a:t>Lower levels of commensal Firmicutes</a:t>
            </a:r>
            <a:endParaRPr b="0" lang="en-US" sz="1200" spc="-1" strike="noStrike">
              <a:latin typeface="Arial"/>
            </a:endParaRPr>
          </a:p>
          <a:p>
            <a:pPr>
              <a:lnSpc>
                <a:spcPct val="100000"/>
              </a:lnSpc>
              <a:spcAft>
                <a:spcPts val="601"/>
              </a:spcAft>
              <a:buNone/>
            </a:pPr>
            <a:r>
              <a:rPr b="0" lang="zh-CN" sz="1200" spc="-1" strike="noStrike">
                <a:solidFill>
                  <a:srgbClr val="666666"/>
                </a:solidFill>
                <a:latin typeface="Arial"/>
                <a:ea typeface="DejaVu Sans"/>
              </a:rPr>
              <a:t>较低水平的共生菌</a:t>
            </a:r>
            <a:r>
              <a:rPr b="0" lang="en-GB" sz="1200" spc="-1" strike="noStrike">
                <a:solidFill>
                  <a:srgbClr val="666666"/>
                </a:solidFill>
                <a:latin typeface="Arial"/>
                <a:ea typeface="DejaVu Sans"/>
              </a:rPr>
              <a:t>Firmicutes</a:t>
            </a:r>
            <a:endParaRPr b="0" lang="en-US" sz="1200" spc="-1" strike="noStrike">
              <a:latin typeface="Arial"/>
            </a:endParaRPr>
          </a:p>
          <a:p>
            <a:pPr>
              <a:lnSpc>
                <a:spcPct val="100000"/>
              </a:lnSpc>
              <a:spcAft>
                <a:spcPts val="601"/>
              </a:spcAft>
              <a:buNone/>
            </a:pPr>
            <a:r>
              <a:rPr b="0" lang="en-GB" sz="1200" spc="-1" strike="noStrike">
                <a:solidFill>
                  <a:srgbClr val="666666"/>
                </a:solidFill>
                <a:latin typeface="Arial"/>
                <a:ea typeface="DejaVu Sans"/>
              </a:rPr>
              <a:t>Lower levels of primarily harmful Proteobacteria</a:t>
            </a:r>
            <a:endParaRPr b="0" lang="en-US" sz="1200" spc="-1" strike="noStrike">
              <a:latin typeface="Arial"/>
            </a:endParaRPr>
          </a:p>
          <a:p>
            <a:pPr>
              <a:lnSpc>
                <a:spcPct val="100000"/>
              </a:lnSpc>
              <a:spcAft>
                <a:spcPts val="601"/>
              </a:spcAft>
              <a:buNone/>
            </a:pPr>
            <a:r>
              <a:rPr b="0" lang="zh-CN" sz="1200" spc="-1" strike="noStrike">
                <a:solidFill>
                  <a:srgbClr val="666666"/>
                </a:solidFill>
                <a:latin typeface="Arial"/>
                <a:ea typeface="DejaVu Sans"/>
              </a:rPr>
              <a:t>较低水平的主要有害菌</a:t>
            </a:r>
            <a:r>
              <a:rPr b="0" lang="en-GB" sz="1200" spc="-1" strike="noStrike">
                <a:solidFill>
                  <a:srgbClr val="666666"/>
                </a:solidFill>
                <a:latin typeface="Arial"/>
                <a:ea typeface="DejaVu Sans"/>
              </a:rPr>
              <a:t>Proteobacteria</a:t>
            </a:r>
            <a:endParaRPr b="0" lang="en-US" sz="1200" spc="-1" strike="noStrike">
              <a:latin typeface="Arial"/>
            </a:endParaRPr>
          </a:p>
        </p:txBody>
      </p:sp>
      <p:sp>
        <p:nvSpPr>
          <p:cNvPr id="341" name="TextBox 77"/>
          <p:cNvSpPr/>
          <p:nvPr/>
        </p:nvSpPr>
        <p:spPr>
          <a:xfrm>
            <a:off x="1780200" y="4075560"/>
            <a:ext cx="973080" cy="21096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800" spc="-1" strike="noStrike">
                <a:solidFill>
                  <a:srgbClr val="666666"/>
                </a:solidFill>
                <a:latin typeface="Arial"/>
                <a:ea typeface="DejaVu Sans"/>
              </a:rPr>
              <a:t>R</a:t>
            </a:r>
            <a:r>
              <a:rPr b="0" lang="en-US" sz="800" spc="-1" strike="noStrike" baseline="30000">
                <a:solidFill>
                  <a:srgbClr val="666666"/>
                </a:solidFill>
                <a:latin typeface="Arial"/>
                <a:ea typeface="DejaVu Sans"/>
              </a:rPr>
              <a:t>2</a:t>
            </a:r>
            <a:r>
              <a:rPr b="0" lang="en-US" sz="800" spc="-1" strike="noStrike">
                <a:solidFill>
                  <a:srgbClr val="666666"/>
                </a:solidFill>
                <a:latin typeface="Arial"/>
                <a:ea typeface="DejaVu Sans"/>
              </a:rPr>
              <a:t>=0.63, p=0.002</a:t>
            </a:r>
            <a:endParaRPr b="0" lang="en-US" sz="800" spc="-1" strike="noStrike">
              <a:latin typeface="Arial"/>
            </a:endParaRPr>
          </a:p>
        </p:txBody>
      </p:sp>
      <p:sp>
        <p:nvSpPr>
          <p:cNvPr id="342" name="TextBox 78"/>
          <p:cNvSpPr/>
          <p:nvPr/>
        </p:nvSpPr>
        <p:spPr>
          <a:xfrm>
            <a:off x="4350240" y="4075560"/>
            <a:ext cx="916560" cy="21096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800" spc="-1" strike="noStrike">
                <a:solidFill>
                  <a:srgbClr val="666666"/>
                </a:solidFill>
                <a:latin typeface="Arial"/>
                <a:ea typeface="DejaVu Sans"/>
              </a:rPr>
              <a:t>R</a:t>
            </a:r>
            <a:r>
              <a:rPr b="0" lang="en-US" sz="800" spc="-1" strike="noStrike" baseline="30000">
                <a:solidFill>
                  <a:srgbClr val="666666"/>
                </a:solidFill>
                <a:latin typeface="Arial"/>
                <a:ea typeface="DejaVu Sans"/>
              </a:rPr>
              <a:t>2</a:t>
            </a:r>
            <a:r>
              <a:rPr b="0" lang="en-US" sz="800" spc="-1" strike="noStrike">
                <a:solidFill>
                  <a:srgbClr val="666666"/>
                </a:solidFill>
                <a:latin typeface="Arial"/>
                <a:ea typeface="DejaVu Sans"/>
              </a:rPr>
              <a:t>=0.48, p=0.01</a:t>
            </a:r>
            <a:endParaRPr b="0" lang="en-US" sz="800" spc="-1" strike="noStrike">
              <a:latin typeface="Arial"/>
            </a:endParaRPr>
          </a:p>
        </p:txBody>
      </p:sp>
      <p:sp>
        <p:nvSpPr>
          <p:cNvPr id="343" name="TextBox 79"/>
          <p:cNvSpPr/>
          <p:nvPr/>
        </p:nvSpPr>
        <p:spPr>
          <a:xfrm>
            <a:off x="7557840" y="4075560"/>
            <a:ext cx="916560" cy="21096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800" spc="-1" strike="noStrike">
                <a:solidFill>
                  <a:srgbClr val="666666"/>
                </a:solidFill>
                <a:latin typeface="Arial"/>
                <a:ea typeface="DejaVu Sans"/>
              </a:rPr>
              <a:t>R</a:t>
            </a:r>
            <a:r>
              <a:rPr b="0" lang="en-US" sz="800" spc="-1" strike="noStrike" baseline="30000">
                <a:solidFill>
                  <a:srgbClr val="666666"/>
                </a:solidFill>
                <a:latin typeface="Arial"/>
                <a:ea typeface="DejaVu Sans"/>
              </a:rPr>
              <a:t>2</a:t>
            </a:r>
            <a:r>
              <a:rPr b="0" lang="en-US" sz="800" spc="-1" strike="noStrike">
                <a:solidFill>
                  <a:srgbClr val="666666"/>
                </a:solidFill>
                <a:latin typeface="Arial"/>
                <a:ea typeface="DejaVu Sans"/>
              </a:rPr>
              <a:t>=0.36, p=0.04</a:t>
            </a:r>
            <a:endParaRPr b="0" lang="en-US" sz="800" spc="-1" strike="noStrike">
              <a:latin typeface="Arial"/>
            </a:endParaRPr>
          </a:p>
        </p:txBody>
      </p:sp>
      <p:sp>
        <p:nvSpPr>
          <p:cNvPr id="344" name="TextBox 80"/>
          <p:cNvSpPr/>
          <p:nvPr/>
        </p:nvSpPr>
        <p:spPr>
          <a:xfrm>
            <a:off x="10010160" y="4075560"/>
            <a:ext cx="916560" cy="21096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800" spc="-1" strike="noStrike">
                <a:solidFill>
                  <a:srgbClr val="666666"/>
                </a:solidFill>
                <a:latin typeface="Arial"/>
                <a:ea typeface="DejaVu Sans"/>
              </a:rPr>
              <a:t>R</a:t>
            </a:r>
            <a:r>
              <a:rPr b="0" lang="en-US" sz="800" spc="-1" strike="noStrike" baseline="30000">
                <a:solidFill>
                  <a:srgbClr val="666666"/>
                </a:solidFill>
                <a:latin typeface="Arial"/>
                <a:ea typeface="DejaVu Sans"/>
              </a:rPr>
              <a:t>2</a:t>
            </a:r>
            <a:r>
              <a:rPr b="0" lang="en-US" sz="800" spc="-1" strike="noStrike">
                <a:solidFill>
                  <a:srgbClr val="666666"/>
                </a:solidFill>
                <a:latin typeface="Arial"/>
                <a:ea typeface="DejaVu Sans"/>
              </a:rPr>
              <a:t>=0.42, p=0.02</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Graphic 6" descr=""/>
          <p:cNvPicPr/>
          <p:nvPr/>
        </p:nvPicPr>
        <p:blipFill>
          <a:blip r:embed="rId1"/>
          <a:stretch/>
        </p:blipFill>
        <p:spPr>
          <a:xfrm>
            <a:off x="6430680" y="2915640"/>
            <a:ext cx="2079720" cy="2100240"/>
          </a:xfrm>
          <a:prstGeom prst="rect">
            <a:avLst/>
          </a:prstGeom>
          <a:ln w="0">
            <a:noFill/>
          </a:ln>
        </p:spPr>
      </p:pic>
      <p:sp>
        <p:nvSpPr>
          <p:cNvPr id="346" name="PlaceHolder 1"/>
          <p:cNvSpPr>
            <a:spLocks noGrp="1"/>
          </p:cNvSpPr>
          <p:nvPr>
            <p:ph type="title"/>
          </p:nvPr>
        </p:nvSpPr>
        <p:spPr>
          <a:xfrm>
            <a:off x="838080" y="365040"/>
            <a:ext cx="5488560" cy="1161000"/>
          </a:xfrm>
          <a:prstGeom prst="rect">
            <a:avLst/>
          </a:prstGeom>
          <a:noFill/>
          <a:ln w="0">
            <a:noFill/>
          </a:ln>
        </p:spPr>
        <p:txBody>
          <a:bodyPr lIns="38160" rIns="38160" tIns="25560" bIns="25560" anchor="ctr">
            <a:normAutofit fontScale="96000"/>
          </a:bodyPr>
          <a:p>
            <a:pPr>
              <a:lnSpc>
                <a:spcPct val="90000"/>
              </a:lnSpc>
              <a:buNone/>
            </a:pPr>
            <a:r>
              <a:rPr b="1" lang="en-US" sz="2800" spc="-1" strike="noStrike">
                <a:solidFill>
                  <a:srgbClr val="554596"/>
                </a:solidFill>
                <a:latin typeface="Arial"/>
              </a:rPr>
              <a:t>HMOs help the immune defences in 4 main ways</a:t>
            </a:r>
            <a:r>
              <a:rPr b="0" lang="en-US" sz="2894" spc="-1" strike="noStrike" baseline="30000">
                <a:solidFill>
                  <a:srgbClr val="554596"/>
                </a:solidFill>
                <a:latin typeface="Arial"/>
              </a:rPr>
              <a:t>1-5</a:t>
            </a:r>
            <a:endParaRPr b="0" lang="en-US" sz="2890" spc="-1" strike="noStrike">
              <a:latin typeface="Arial"/>
            </a:endParaRPr>
          </a:p>
          <a:p>
            <a:pPr>
              <a:lnSpc>
                <a:spcPct val="90000"/>
              </a:lnSpc>
              <a:buNone/>
            </a:pPr>
            <a:r>
              <a:rPr b="1" lang="en-US" sz="2800" spc="-1" strike="noStrike">
                <a:solidFill>
                  <a:srgbClr val="554596"/>
                </a:solidFill>
                <a:latin typeface="Arial"/>
              </a:rPr>
              <a:t>HMOs</a:t>
            </a:r>
            <a:r>
              <a:rPr b="1" lang="zh-CN" sz="2800" spc="-1" strike="noStrike">
                <a:solidFill>
                  <a:srgbClr val="554596"/>
                </a:solidFill>
                <a:latin typeface="Arial"/>
              </a:rPr>
              <a:t>以四种主要方式帮助免疫防御</a:t>
            </a:r>
            <a:r>
              <a:rPr b="0" lang="en-US" sz="2894" spc="-1" strike="noStrike" baseline="30000">
                <a:solidFill>
                  <a:srgbClr val="554596"/>
                </a:solidFill>
                <a:latin typeface="Arial"/>
              </a:rPr>
              <a:t>1-5</a:t>
            </a:r>
            <a:endParaRPr b="0" lang="en-US" sz="2890" spc="-1" strike="noStrike">
              <a:latin typeface="Arial"/>
            </a:endParaRPr>
          </a:p>
        </p:txBody>
      </p:sp>
      <p:sp>
        <p:nvSpPr>
          <p:cNvPr id="347" name="Textfeld 27"/>
          <p:cNvSpPr/>
          <p:nvPr/>
        </p:nvSpPr>
        <p:spPr>
          <a:xfrm>
            <a:off x="6077520" y="6289920"/>
            <a:ext cx="5430240" cy="226440"/>
          </a:xfrm>
          <a:prstGeom prst="rect">
            <a:avLst/>
          </a:prstGeom>
          <a:noFill/>
          <a:ln w="0">
            <a:noFill/>
          </a:ln>
        </p:spPr>
        <p:style>
          <a:lnRef idx="0"/>
          <a:fillRef idx="0"/>
          <a:effectRef idx="0"/>
          <a:fontRef idx="minor"/>
        </p:style>
        <p:txBody>
          <a:bodyPr lIns="38160" rIns="38160" tIns="25560" bIns="25560" anchor="t">
            <a:normAutofit fontScale="64000"/>
          </a:bodyPr>
          <a:p>
            <a:pPr algn="r">
              <a:lnSpc>
                <a:spcPct val="100000"/>
              </a:lnSpc>
              <a:buNone/>
            </a:pPr>
            <a:r>
              <a:rPr b="0" lang="en-GB" sz="900" spc="-1" strike="noStrike">
                <a:solidFill>
                  <a:srgbClr val="bfbfbf"/>
                </a:solidFill>
                <a:latin typeface="Arial"/>
                <a:ea typeface="DejaVu Sans"/>
              </a:rPr>
              <a:t>HMO, human milk oligosaccharide.</a:t>
            </a:r>
            <a:endParaRPr b="0" lang="en-US" sz="900" spc="-1" strike="noStrike">
              <a:latin typeface="Arial"/>
            </a:endParaRPr>
          </a:p>
          <a:p>
            <a:pPr algn="r">
              <a:lnSpc>
                <a:spcPct val="100000"/>
              </a:lnSpc>
              <a:buNone/>
            </a:pPr>
            <a:r>
              <a:rPr b="0" lang="en-GB" sz="900" spc="-1" strike="noStrike">
                <a:solidFill>
                  <a:srgbClr val="bfbfbf"/>
                </a:solidFill>
                <a:latin typeface="Arial"/>
                <a:ea typeface="DejaVu Sans"/>
              </a:rPr>
              <a:t>HMO</a:t>
            </a:r>
            <a:r>
              <a:rPr b="0" lang="zh-CN" sz="900" spc="-1" strike="noStrike">
                <a:solidFill>
                  <a:srgbClr val="bfbfbf"/>
                </a:solidFill>
                <a:latin typeface="Arial"/>
                <a:ea typeface="DejaVu Sans"/>
              </a:rPr>
              <a:t>，人乳寡糖。</a:t>
            </a:r>
            <a:endParaRPr b="0" lang="en-US" sz="900" spc="-1" strike="noStrike">
              <a:latin typeface="Arial"/>
            </a:endParaRPr>
          </a:p>
        </p:txBody>
      </p:sp>
      <p:pic>
        <p:nvPicPr>
          <p:cNvPr id="348" name="Picture 2" descr=""/>
          <p:cNvPicPr/>
          <p:nvPr/>
        </p:nvPicPr>
        <p:blipFill>
          <a:blip r:embed="rId2"/>
          <a:srcRect l="21607" t="0" r="0" b="0"/>
          <a:stretch/>
        </p:blipFill>
        <p:spPr>
          <a:xfrm>
            <a:off x="1184400" y="3080160"/>
            <a:ext cx="1860840" cy="1799280"/>
          </a:xfrm>
          <a:prstGeom prst="rect">
            <a:avLst/>
          </a:prstGeom>
          <a:ln w="0">
            <a:noFill/>
          </a:ln>
        </p:spPr>
      </p:pic>
      <p:pic>
        <p:nvPicPr>
          <p:cNvPr id="349" name="Picture 3" descr=""/>
          <p:cNvPicPr/>
          <p:nvPr/>
        </p:nvPicPr>
        <p:blipFill>
          <a:blip r:embed="rId3"/>
          <a:srcRect l="24525" t="0" r="16309" b="28576"/>
          <a:stretch/>
        </p:blipFill>
        <p:spPr>
          <a:xfrm>
            <a:off x="3837240" y="3062160"/>
            <a:ext cx="1860840" cy="1814040"/>
          </a:xfrm>
          <a:prstGeom prst="rect">
            <a:avLst/>
          </a:prstGeom>
          <a:ln w="0">
            <a:noFill/>
          </a:ln>
        </p:spPr>
      </p:pic>
      <p:sp>
        <p:nvSpPr>
          <p:cNvPr id="350" name="TextBox 9"/>
          <p:cNvSpPr/>
          <p:nvPr/>
        </p:nvSpPr>
        <p:spPr>
          <a:xfrm>
            <a:off x="1139760" y="2332800"/>
            <a:ext cx="1993320" cy="515160"/>
          </a:xfrm>
          <a:prstGeom prst="rect">
            <a:avLst/>
          </a:prstGeom>
          <a:noFill/>
          <a:ln w="0">
            <a:noFill/>
          </a:ln>
        </p:spPr>
        <p:style>
          <a:lnRef idx="0"/>
          <a:fillRef idx="0"/>
          <a:effectRef idx="0"/>
          <a:fontRef idx="minor"/>
        </p:style>
        <p:txBody>
          <a:bodyPr lIns="38160" rIns="38160" tIns="25560" bIns="25560" anchor="ctr">
            <a:normAutofit fontScale="72000"/>
          </a:bodyPr>
          <a:p>
            <a:pPr algn="ctr">
              <a:lnSpc>
                <a:spcPct val="100000"/>
              </a:lnSpc>
              <a:buNone/>
            </a:pPr>
            <a:r>
              <a:rPr b="1" lang="en-US" sz="1400" spc="-1" strike="noStrike">
                <a:solidFill>
                  <a:srgbClr val="5d7de1"/>
                </a:solidFill>
                <a:latin typeface="Arial"/>
                <a:ea typeface="DejaVu Sans"/>
              </a:rPr>
              <a:t>Promote the growth of beneficial bacteria</a:t>
            </a:r>
            <a:endParaRPr b="0" lang="en-US" sz="1400" spc="-1" strike="noStrike">
              <a:latin typeface="Arial"/>
            </a:endParaRPr>
          </a:p>
          <a:p>
            <a:pPr algn="ctr">
              <a:lnSpc>
                <a:spcPct val="100000"/>
              </a:lnSpc>
              <a:buNone/>
            </a:pPr>
            <a:r>
              <a:rPr b="1" lang="zh-CN" sz="1400" spc="-1" strike="noStrike">
                <a:solidFill>
                  <a:srgbClr val="5d7de1"/>
                </a:solidFill>
                <a:latin typeface="Arial"/>
                <a:ea typeface="DejaVu Sans"/>
              </a:rPr>
              <a:t>促进有益细菌的生长</a:t>
            </a:r>
            <a:endParaRPr b="0" lang="en-US" sz="1400" spc="-1" strike="noStrike">
              <a:latin typeface="Arial"/>
            </a:endParaRPr>
          </a:p>
        </p:txBody>
      </p:sp>
      <p:sp>
        <p:nvSpPr>
          <p:cNvPr id="351" name="TextBox 17"/>
          <p:cNvSpPr/>
          <p:nvPr/>
        </p:nvSpPr>
        <p:spPr>
          <a:xfrm>
            <a:off x="3735720" y="2337840"/>
            <a:ext cx="1993320" cy="515160"/>
          </a:xfrm>
          <a:prstGeom prst="rect">
            <a:avLst/>
          </a:prstGeom>
          <a:noFill/>
          <a:ln w="0">
            <a:noFill/>
          </a:ln>
        </p:spPr>
        <p:style>
          <a:lnRef idx="0"/>
          <a:fillRef idx="0"/>
          <a:effectRef idx="0"/>
          <a:fontRef idx="minor"/>
        </p:style>
        <p:txBody>
          <a:bodyPr lIns="38160" rIns="38160" tIns="25560" bIns="25560" anchor="ctr">
            <a:normAutofit fontScale="72000"/>
          </a:bodyPr>
          <a:p>
            <a:pPr algn="ctr">
              <a:lnSpc>
                <a:spcPct val="100000"/>
              </a:lnSpc>
              <a:buNone/>
            </a:pPr>
            <a:r>
              <a:rPr b="1" lang="en-US" sz="1400" spc="-1" strike="noStrike">
                <a:solidFill>
                  <a:srgbClr val="5d7de1"/>
                </a:solidFill>
                <a:latin typeface="Arial"/>
                <a:ea typeface="DejaVu Sans"/>
              </a:rPr>
              <a:t>Prevent pathogen adhesion in the gut</a:t>
            </a:r>
            <a:endParaRPr b="0" lang="en-US" sz="1400" spc="-1" strike="noStrike">
              <a:latin typeface="Arial"/>
            </a:endParaRPr>
          </a:p>
          <a:p>
            <a:pPr algn="ctr">
              <a:lnSpc>
                <a:spcPct val="100000"/>
              </a:lnSpc>
              <a:buNone/>
            </a:pPr>
            <a:r>
              <a:rPr b="1" lang="zh-CN" sz="1400" spc="-1" strike="noStrike">
                <a:solidFill>
                  <a:srgbClr val="5d7de1"/>
                </a:solidFill>
                <a:latin typeface="Arial"/>
                <a:ea typeface="DejaVu Sans"/>
              </a:rPr>
              <a:t>防止病原体在肠道内黏附</a:t>
            </a:r>
            <a:endParaRPr b="0" lang="en-US" sz="1400" spc="-1" strike="noStrike">
              <a:latin typeface="Arial"/>
            </a:endParaRPr>
          </a:p>
        </p:txBody>
      </p:sp>
      <p:sp>
        <p:nvSpPr>
          <p:cNvPr id="352" name="TextBox 18"/>
          <p:cNvSpPr/>
          <p:nvPr/>
        </p:nvSpPr>
        <p:spPr>
          <a:xfrm>
            <a:off x="6398640" y="2343240"/>
            <a:ext cx="1993320" cy="515160"/>
          </a:xfrm>
          <a:prstGeom prst="rect">
            <a:avLst/>
          </a:prstGeom>
          <a:noFill/>
          <a:ln w="0">
            <a:noFill/>
          </a:ln>
        </p:spPr>
        <p:style>
          <a:lnRef idx="0"/>
          <a:fillRef idx="0"/>
          <a:effectRef idx="0"/>
          <a:fontRef idx="minor"/>
        </p:style>
        <p:txBody>
          <a:bodyPr lIns="38160" rIns="38160" tIns="25560" bIns="25560" anchor="ctr">
            <a:normAutofit fontScale="73000"/>
          </a:bodyPr>
          <a:p>
            <a:pPr algn="ctr">
              <a:lnSpc>
                <a:spcPct val="100000"/>
              </a:lnSpc>
              <a:buNone/>
            </a:pPr>
            <a:r>
              <a:rPr b="1" lang="en-US" sz="1400" spc="-1" strike="noStrike">
                <a:solidFill>
                  <a:srgbClr val="5d7de1"/>
                </a:solidFill>
                <a:latin typeface="Arial"/>
                <a:ea typeface="DejaVu Sans"/>
              </a:rPr>
              <a:t>Strengthen gut barrier function</a:t>
            </a:r>
            <a:endParaRPr b="0" lang="en-US" sz="1400" spc="-1" strike="noStrike">
              <a:latin typeface="Arial"/>
            </a:endParaRPr>
          </a:p>
          <a:p>
            <a:pPr algn="ctr">
              <a:lnSpc>
                <a:spcPct val="100000"/>
              </a:lnSpc>
              <a:buNone/>
            </a:pPr>
            <a:r>
              <a:rPr b="1" lang="zh-CN" sz="1400" spc="-1" strike="noStrike">
                <a:solidFill>
                  <a:srgbClr val="5d7de1"/>
                </a:solidFill>
                <a:latin typeface="Arial"/>
                <a:ea typeface="DejaVu Sans"/>
              </a:rPr>
              <a:t>增强肠道屏障功能</a:t>
            </a:r>
            <a:endParaRPr b="0" lang="en-US" sz="1400" spc="-1" strike="noStrike">
              <a:latin typeface="Arial"/>
            </a:endParaRPr>
          </a:p>
        </p:txBody>
      </p:sp>
      <p:sp>
        <p:nvSpPr>
          <p:cNvPr id="353" name="TextBox 19"/>
          <p:cNvSpPr/>
          <p:nvPr/>
        </p:nvSpPr>
        <p:spPr>
          <a:xfrm>
            <a:off x="8828640" y="2359800"/>
            <a:ext cx="2322720" cy="515160"/>
          </a:xfrm>
          <a:prstGeom prst="rect">
            <a:avLst/>
          </a:prstGeom>
          <a:noFill/>
          <a:ln w="0">
            <a:noFill/>
          </a:ln>
        </p:spPr>
        <p:style>
          <a:lnRef idx="0"/>
          <a:fillRef idx="0"/>
          <a:effectRef idx="0"/>
          <a:fontRef idx="minor"/>
        </p:style>
        <p:txBody>
          <a:bodyPr lIns="38160" rIns="38160" tIns="25560" bIns="25560" anchor="ctr">
            <a:normAutofit fontScale="54000"/>
          </a:bodyPr>
          <a:p>
            <a:pPr algn="ctr">
              <a:lnSpc>
                <a:spcPct val="100000"/>
              </a:lnSpc>
              <a:buNone/>
            </a:pPr>
            <a:r>
              <a:rPr b="1" lang="en-US" sz="1400" spc="-1" strike="noStrike">
                <a:solidFill>
                  <a:srgbClr val="5d7de1"/>
                </a:solidFill>
                <a:latin typeface="Arial"/>
                <a:ea typeface="DejaVu Sans"/>
              </a:rPr>
              <a:t>Educate the developing</a:t>
            </a:r>
            <a:endParaRPr b="0" lang="en-US" sz="1400" spc="-1" strike="noStrike">
              <a:latin typeface="Arial"/>
            </a:endParaRPr>
          </a:p>
          <a:p>
            <a:pPr algn="ctr">
              <a:lnSpc>
                <a:spcPct val="100000"/>
              </a:lnSpc>
              <a:buNone/>
            </a:pPr>
            <a:r>
              <a:rPr b="1" lang="zh-CN" sz="1400" spc="-1" strike="noStrike">
                <a:solidFill>
                  <a:srgbClr val="5d7de1"/>
                </a:solidFill>
                <a:latin typeface="Arial"/>
                <a:ea typeface="DejaVu Sans"/>
              </a:rPr>
              <a:t>教育发育中的</a:t>
            </a:r>
            <a:endParaRPr b="0" lang="en-US" sz="1400" spc="-1" strike="noStrike">
              <a:latin typeface="Arial"/>
            </a:endParaRPr>
          </a:p>
          <a:p>
            <a:pPr algn="ctr">
              <a:lnSpc>
                <a:spcPct val="100000"/>
              </a:lnSpc>
              <a:buNone/>
            </a:pPr>
            <a:r>
              <a:rPr b="1" lang="en-US" sz="1400" spc="-1" strike="noStrike">
                <a:solidFill>
                  <a:srgbClr val="5d7de1"/>
                </a:solidFill>
                <a:latin typeface="Arial"/>
                <a:ea typeface="DejaVu Sans"/>
              </a:rPr>
              <a:t>immune system</a:t>
            </a:r>
            <a:endParaRPr b="0" lang="en-US" sz="1400" spc="-1" strike="noStrike">
              <a:latin typeface="Arial"/>
            </a:endParaRPr>
          </a:p>
          <a:p>
            <a:pPr algn="ctr">
              <a:lnSpc>
                <a:spcPct val="100000"/>
              </a:lnSpc>
              <a:buNone/>
            </a:pPr>
            <a:r>
              <a:rPr b="1" lang="zh-CN" sz="1400" spc="-1" strike="noStrike">
                <a:solidFill>
                  <a:srgbClr val="5d7de1"/>
                </a:solidFill>
                <a:latin typeface="Arial"/>
                <a:ea typeface="DejaVu Sans"/>
              </a:rPr>
              <a:t>免疫系统</a:t>
            </a:r>
            <a:endParaRPr b="0" lang="en-US" sz="1400" spc="-1" strike="noStrike">
              <a:latin typeface="Arial"/>
            </a:endParaRPr>
          </a:p>
        </p:txBody>
      </p:sp>
      <p:sp>
        <p:nvSpPr>
          <p:cNvPr id="354" name="TextBox 11"/>
          <p:cNvSpPr/>
          <p:nvPr/>
        </p:nvSpPr>
        <p:spPr>
          <a:xfrm>
            <a:off x="1741680" y="5089320"/>
            <a:ext cx="788760" cy="302400"/>
          </a:xfrm>
          <a:prstGeom prst="rect">
            <a:avLst/>
          </a:prstGeom>
          <a:noFill/>
          <a:ln w="0">
            <a:noFill/>
          </a:ln>
        </p:spPr>
        <p:style>
          <a:lnRef idx="0"/>
          <a:fillRef idx="0"/>
          <a:effectRef idx="0"/>
          <a:fontRef idx="minor"/>
        </p:style>
        <p:txBody>
          <a:bodyPr lIns="38160" rIns="38160" tIns="25560" bIns="25560" anchor="t">
            <a:normAutofit/>
          </a:bodyPr>
          <a:p>
            <a:pPr algn="ctr">
              <a:lnSpc>
                <a:spcPct val="100000"/>
              </a:lnSpc>
              <a:buNone/>
            </a:pPr>
            <a:r>
              <a:rPr b="0" lang="en-GB" sz="1400" spc="-1" strike="noStrike">
                <a:solidFill>
                  <a:srgbClr val="5c5c5c"/>
                </a:solidFill>
                <a:latin typeface="Arial"/>
                <a:ea typeface="DejaVu Sans"/>
              </a:rPr>
              <a:t>+HMOs</a:t>
            </a:r>
            <a:endParaRPr b="0" lang="en-US" sz="1400" spc="-1" strike="noStrike">
              <a:latin typeface="Arial"/>
            </a:endParaRPr>
          </a:p>
        </p:txBody>
      </p:sp>
      <p:sp>
        <p:nvSpPr>
          <p:cNvPr id="355" name="TextBox 21"/>
          <p:cNvSpPr/>
          <p:nvPr/>
        </p:nvSpPr>
        <p:spPr>
          <a:xfrm>
            <a:off x="4359960" y="5081760"/>
            <a:ext cx="788760" cy="302400"/>
          </a:xfrm>
          <a:prstGeom prst="rect">
            <a:avLst/>
          </a:prstGeom>
          <a:noFill/>
          <a:ln w="0">
            <a:noFill/>
          </a:ln>
        </p:spPr>
        <p:style>
          <a:lnRef idx="0"/>
          <a:fillRef idx="0"/>
          <a:effectRef idx="0"/>
          <a:fontRef idx="minor"/>
        </p:style>
        <p:txBody>
          <a:bodyPr lIns="38160" rIns="38160" tIns="25560" bIns="25560" anchor="t">
            <a:normAutofit/>
          </a:bodyPr>
          <a:p>
            <a:pPr algn="ctr">
              <a:lnSpc>
                <a:spcPct val="100000"/>
              </a:lnSpc>
              <a:buNone/>
            </a:pPr>
            <a:r>
              <a:rPr b="0" lang="en-GB" sz="1400" spc="-1" strike="noStrike">
                <a:solidFill>
                  <a:srgbClr val="5c5c5c"/>
                </a:solidFill>
                <a:latin typeface="Arial"/>
                <a:ea typeface="DejaVu Sans"/>
              </a:rPr>
              <a:t>+HMOs</a:t>
            </a:r>
            <a:endParaRPr b="0" lang="en-US" sz="1400" spc="-1" strike="noStrike">
              <a:latin typeface="Arial"/>
            </a:endParaRPr>
          </a:p>
        </p:txBody>
      </p:sp>
      <p:sp>
        <p:nvSpPr>
          <p:cNvPr id="356" name="TextBox 22"/>
          <p:cNvSpPr/>
          <p:nvPr/>
        </p:nvSpPr>
        <p:spPr>
          <a:xfrm>
            <a:off x="7088400" y="5097240"/>
            <a:ext cx="788760" cy="302400"/>
          </a:xfrm>
          <a:prstGeom prst="rect">
            <a:avLst/>
          </a:prstGeom>
          <a:noFill/>
          <a:ln w="0">
            <a:noFill/>
          </a:ln>
        </p:spPr>
        <p:style>
          <a:lnRef idx="0"/>
          <a:fillRef idx="0"/>
          <a:effectRef idx="0"/>
          <a:fontRef idx="minor"/>
        </p:style>
        <p:txBody>
          <a:bodyPr lIns="38160" rIns="38160" tIns="25560" bIns="25560" anchor="t">
            <a:normAutofit/>
          </a:bodyPr>
          <a:p>
            <a:pPr algn="ctr">
              <a:lnSpc>
                <a:spcPct val="100000"/>
              </a:lnSpc>
              <a:buNone/>
            </a:pPr>
            <a:r>
              <a:rPr b="0" lang="en-GB" sz="1400" spc="-1" strike="noStrike">
                <a:solidFill>
                  <a:srgbClr val="5c5c5c"/>
                </a:solidFill>
                <a:latin typeface="Arial"/>
                <a:ea typeface="DejaVu Sans"/>
              </a:rPr>
              <a:t>+HMOs</a:t>
            </a:r>
            <a:endParaRPr b="0" lang="en-US" sz="1400" spc="-1" strike="noStrike">
              <a:latin typeface="Arial"/>
            </a:endParaRPr>
          </a:p>
        </p:txBody>
      </p:sp>
      <p:sp>
        <p:nvSpPr>
          <p:cNvPr id="357" name="TextBox 23"/>
          <p:cNvSpPr/>
          <p:nvPr/>
        </p:nvSpPr>
        <p:spPr>
          <a:xfrm>
            <a:off x="9706680" y="5104800"/>
            <a:ext cx="788760" cy="302400"/>
          </a:xfrm>
          <a:prstGeom prst="rect">
            <a:avLst/>
          </a:prstGeom>
          <a:noFill/>
          <a:ln w="0">
            <a:noFill/>
          </a:ln>
        </p:spPr>
        <p:style>
          <a:lnRef idx="0"/>
          <a:fillRef idx="0"/>
          <a:effectRef idx="0"/>
          <a:fontRef idx="minor"/>
        </p:style>
        <p:txBody>
          <a:bodyPr lIns="38160" rIns="38160" tIns="25560" bIns="25560" anchor="t">
            <a:normAutofit/>
          </a:bodyPr>
          <a:p>
            <a:pPr algn="ctr">
              <a:lnSpc>
                <a:spcPct val="100000"/>
              </a:lnSpc>
              <a:buNone/>
            </a:pPr>
            <a:r>
              <a:rPr b="0" lang="en-GB" sz="1400" spc="-1" strike="noStrike">
                <a:solidFill>
                  <a:srgbClr val="5c5c5c"/>
                </a:solidFill>
                <a:latin typeface="Arial"/>
                <a:ea typeface="DejaVu Sans"/>
              </a:rPr>
              <a:t>+HMOs</a:t>
            </a:r>
            <a:endParaRPr b="0" lang="en-US" sz="1400" spc="-1" strike="noStrike">
              <a:latin typeface="Arial"/>
            </a:endParaRPr>
          </a:p>
        </p:txBody>
      </p:sp>
      <p:sp>
        <p:nvSpPr>
          <p:cNvPr id="358" name="Rectangle 13"/>
          <p:cNvSpPr/>
          <p:nvPr/>
        </p:nvSpPr>
        <p:spPr>
          <a:xfrm>
            <a:off x="3952080" y="6501960"/>
            <a:ext cx="7572960" cy="226440"/>
          </a:xfrm>
          <a:prstGeom prst="rect">
            <a:avLst/>
          </a:prstGeom>
          <a:noFill/>
          <a:ln w="0">
            <a:noFill/>
          </a:ln>
        </p:spPr>
        <p:style>
          <a:lnRef idx="0"/>
          <a:fillRef idx="0"/>
          <a:effectRef idx="0"/>
          <a:fontRef idx="minor"/>
        </p:style>
        <p:txBody>
          <a:bodyPr lIns="38160" rIns="38160" tIns="25560" bIns="25560" anchor="t">
            <a:normAutofit fontScale="64000"/>
          </a:bodyPr>
          <a:p>
            <a:pPr algn="r">
              <a:lnSpc>
                <a:spcPct val="100000"/>
              </a:lnSpc>
              <a:buNone/>
            </a:pPr>
            <a:r>
              <a:rPr b="0" lang="en-GB" sz="900" spc="-1" strike="noStrike">
                <a:solidFill>
                  <a:srgbClr val="bfbfbf"/>
                </a:solidFill>
                <a:latin typeface="Arial"/>
                <a:ea typeface="DejaVu Sans"/>
              </a:rPr>
              <a:t>1. Underwood MA et al., 2013; 2. Zivkovic AM et al., 2011; 3. Zivkokiv AM et al., 2013; 4. Bode L, 2015; 5. Donovan SM et al., 2016.</a:t>
            </a:r>
            <a:endParaRPr b="0" lang="en-US" sz="900" spc="-1" strike="noStrike">
              <a:latin typeface="Arial"/>
            </a:endParaRPr>
          </a:p>
          <a:p>
            <a:pPr algn="r">
              <a:lnSpc>
                <a:spcPct val="100000"/>
              </a:lnSpc>
              <a:buNone/>
            </a:pPr>
            <a:r>
              <a:rPr b="0" lang="en-GB" sz="900" spc="-1" strike="noStrike">
                <a:solidFill>
                  <a:srgbClr val="bfbfbf"/>
                </a:solidFill>
                <a:latin typeface="Arial"/>
                <a:ea typeface="DejaVu Sans"/>
              </a:rPr>
              <a:t>1. Underwood MA </a:t>
            </a:r>
            <a:r>
              <a:rPr b="0" lang="zh-CN" sz="900" spc="-1" strike="noStrike">
                <a:solidFill>
                  <a:srgbClr val="bfbfbf"/>
                </a:solidFill>
                <a:latin typeface="Arial"/>
                <a:ea typeface="DejaVu Sans"/>
              </a:rPr>
              <a:t>等，</a:t>
            </a:r>
            <a:r>
              <a:rPr b="0" lang="en-GB" sz="900" spc="-1" strike="noStrike">
                <a:solidFill>
                  <a:srgbClr val="bfbfbf"/>
                </a:solidFill>
                <a:latin typeface="Arial"/>
                <a:ea typeface="DejaVu Sans"/>
              </a:rPr>
              <a:t>2013</a:t>
            </a:r>
            <a:r>
              <a:rPr b="0" lang="zh-CN" sz="900" spc="-1" strike="noStrike">
                <a:solidFill>
                  <a:srgbClr val="bfbfbf"/>
                </a:solidFill>
                <a:latin typeface="Arial"/>
                <a:ea typeface="DejaVu Sans"/>
              </a:rPr>
              <a:t>；</a:t>
            </a:r>
            <a:r>
              <a:rPr b="0" lang="en-GB" sz="900" spc="-1" strike="noStrike">
                <a:solidFill>
                  <a:srgbClr val="bfbfbf"/>
                </a:solidFill>
                <a:latin typeface="Arial"/>
                <a:ea typeface="DejaVu Sans"/>
              </a:rPr>
              <a:t>2. Zivkovic AM </a:t>
            </a:r>
            <a:r>
              <a:rPr b="0" lang="zh-CN" sz="900" spc="-1" strike="noStrike">
                <a:solidFill>
                  <a:srgbClr val="bfbfbf"/>
                </a:solidFill>
                <a:latin typeface="Arial"/>
                <a:ea typeface="DejaVu Sans"/>
              </a:rPr>
              <a:t>等，</a:t>
            </a:r>
            <a:r>
              <a:rPr b="0" lang="en-GB" sz="900" spc="-1" strike="noStrike">
                <a:solidFill>
                  <a:srgbClr val="bfbfbf"/>
                </a:solidFill>
                <a:latin typeface="Arial"/>
                <a:ea typeface="DejaVu Sans"/>
              </a:rPr>
              <a:t>2011</a:t>
            </a:r>
            <a:r>
              <a:rPr b="0" lang="zh-CN" sz="900" spc="-1" strike="noStrike">
                <a:solidFill>
                  <a:srgbClr val="bfbfbf"/>
                </a:solidFill>
                <a:latin typeface="Arial"/>
                <a:ea typeface="DejaVu Sans"/>
              </a:rPr>
              <a:t>；</a:t>
            </a:r>
            <a:r>
              <a:rPr b="0" lang="en-GB" sz="900" spc="-1" strike="noStrike">
                <a:solidFill>
                  <a:srgbClr val="bfbfbf"/>
                </a:solidFill>
                <a:latin typeface="Arial"/>
                <a:ea typeface="DejaVu Sans"/>
              </a:rPr>
              <a:t>3. Zivkokiv AM </a:t>
            </a:r>
            <a:r>
              <a:rPr b="0" lang="zh-CN" sz="900" spc="-1" strike="noStrike">
                <a:solidFill>
                  <a:srgbClr val="bfbfbf"/>
                </a:solidFill>
                <a:latin typeface="Arial"/>
                <a:ea typeface="DejaVu Sans"/>
              </a:rPr>
              <a:t>等，</a:t>
            </a:r>
            <a:r>
              <a:rPr b="0" lang="en-GB" sz="900" spc="-1" strike="noStrike">
                <a:solidFill>
                  <a:srgbClr val="bfbfbf"/>
                </a:solidFill>
                <a:latin typeface="Arial"/>
                <a:ea typeface="DejaVu Sans"/>
              </a:rPr>
              <a:t>2013</a:t>
            </a:r>
            <a:r>
              <a:rPr b="0" lang="zh-CN" sz="900" spc="-1" strike="noStrike">
                <a:solidFill>
                  <a:srgbClr val="bfbfbf"/>
                </a:solidFill>
                <a:latin typeface="Arial"/>
                <a:ea typeface="DejaVu Sans"/>
              </a:rPr>
              <a:t>；</a:t>
            </a:r>
            <a:r>
              <a:rPr b="0" lang="en-GB" sz="900" spc="-1" strike="noStrike">
                <a:solidFill>
                  <a:srgbClr val="bfbfbf"/>
                </a:solidFill>
                <a:latin typeface="Arial"/>
                <a:ea typeface="DejaVu Sans"/>
              </a:rPr>
              <a:t>4. Bode L</a:t>
            </a:r>
            <a:r>
              <a:rPr b="0" lang="zh-CN" sz="900" spc="-1" strike="noStrike">
                <a:solidFill>
                  <a:srgbClr val="bfbfbf"/>
                </a:solidFill>
                <a:latin typeface="Arial"/>
                <a:ea typeface="DejaVu Sans"/>
              </a:rPr>
              <a:t>，</a:t>
            </a:r>
            <a:r>
              <a:rPr b="0" lang="en-GB" sz="900" spc="-1" strike="noStrike">
                <a:solidFill>
                  <a:srgbClr val="bfbfbf"/>
                </a:solidFill>
                <a:latin typeface="Arial"/>
                <a:ea typeface="DejaVu Sans"/>
              </a:rPr>
              <a:t>2015</a:t>
            </a:r>
            <a:r>
              <a:rPr b="0" lang="zh-CN" sz="900" spc="-1" strike="noStrike">
                <a:solidFill>
                  <a:srgbClr val="bfbfbf"/>
                </a:solidFill>
                <a:latin typeface="Arial"/>
                <a:ea typeface="DejaVu Sans"/>
              </a:rPr>
              <a:t>；</a:t>
            </a:r>
            <a:r>
              <a:rPr b="0" lang="en-GB" sz="900" spc="-1" strike="noStrike">
                <a:solidFill>
                  <a:srgbClr val="bfbfbf"/>
                </a:solidFill>
                <a:latin typeface="Arial"/>
                <a:ea typeface="DejaVu Sans"/>
              </a:rPr>
              <a:t>5. Donovan SM </a:t>
            </a:r>
            <a:r>
              <a:rPr b="0" lang="zh-CN" sz="900" spc="-1" strike="noStrike">
                <a:solidFill>
                  <a:srgbClr val="bfbfbf"/>
                </a:solidFill>
                <a:latin typeface="Arial"/>
                <a:ea typeface="DejaVu Sans"/>
              </a:rPr>
              <a:t>等，</a:t>
            </a:r>
            <a:r>
              <a:rPr b="0" lang="en-GB" sz="900" spc="-1" strike="noStrike">
                <a:solidFill>
                  <a:srgbClr val="bfbfbf"/>
                </a:solidFill>
                <a:latin typeface="Arial"/>
                <a:ea typeface="DejaVu Sans"/>
              </a:rPr>
              <a:t>2016</a:t>
            </a:r>
            <a:r>
              <a:rPr b="0" lang="zh-CN" sz="900" spc="-1" strike="noStrike">
                <a:solidFill>
                  <a:srgbClr val="bfbfbf"/>
                </a:solidFill>
                <a:latin typeface="Arial"/>
                <a:ea typeface="DejaVu Sans"/>
              </a:rPr>
              <a:t>。</a:t>
            </a:r>
            <a:endParaRPr b="0" lang="en-US" sz="900" spc="-1" strike="noStrike">
              <a:latin typeface="Arial"/>
            </a:endParaRPr>
          </a:p>
        </p:txBody>
      </p:sp>
      <p:pic>
        <p:nvPicPr>
          <p:cNvPr id="359" name="Graphic 12" descr=""/>
          <p:cNvPicPr/>
          <p:nvPr/>
        </p:nvPicPr>
        <p:blipFill>
          <a:blip r:embed="rId4"/>
          <a:stretch/>
        </p:blipFill>
        <p:spPr>
          <a:xfrm>
            <a:off x="9039600" y="2914920"/>
            <a:ext cx="2115720" cy="21366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Rounded Rectangle 43"/>
          <p:cNvSpPr/>
          <p:nvPr/>
        </p:nvSpPr>
        <p:spPr>
          <a:xfrm>
            <a:off x="6368040" y="2365920"/>
            <a:ext cx="5260320" cy="3090960"/>
          </a:xfrm>
          <a:prstGeom prst="roundRect">
            <a:avLst>
              <a:gd name="adj" fmla="val 2746"/>
            </a:avLst>
          </a:prstGeom>
          <a:solidFill>
            <a:srgbClr val="f2f2f2">
              <a:alpha val="50000"/>
            </a:srgbClr>
          </a:solidFill>
          <a:ln w="12600">
            <a:noFill/>
          </a:ln>
        </p:spPr>
        <p:style>
          <a:lnRef idx="0"/>
          <a:fillRef idx="0"/>
          <a:effectRef idx="0"/>
          <a:fontRef idx="minor"/>
        </p:style>
      </p:sp>
      <p:sp>
        <p:nvSpPr>
          <p:cNvPr id="361" name="Rounded Rectangle 42"/>
          <p:cNvSpPr/>
          <p:nvPr/>
        </p:nvSpPr>
        <p:spPr>
          <a:xfrm>
            <a:off x="914760" y="2365920"/>
            <a:ext cx="5260320" cy="3090960"/>
          </a:xfrm>
          <a:prstGeom prst="roundRect">
            <a:avLst>
              <a:gd name="adj" fmla="val 2746"/>
            </a:avLst>
          </a:prstGeom>
          <a:solidFill>
            <a:srgbClr val="f2f2f2">
              <a:alpha val="50000"/>
            </a:srgbClr>
          </a:solidFill>
          <a:ln w="12600">
            <a:noFill/>
          </a:ln>
        </p:spPr>
        <p:style>
          <a:lnRef idx="0"/>
          <a:fillRef idx="0"/>
          <a:effectRef idx="0"/>
          <a:fontRef idx="minor"/>
        </p:style>
      </p:sp>
      <p:sp>
        <p:nvSpPr>
          <p:cNvPr id="362" name="PlaceHolder 1"/>
          <p:cNvSpPr>
            <a:spLocks noGrp="1"/>
          </p:cNvSpPr>
          <p:nvPr>
            <p:ph type="title"/>
          </p:nvPr>
        </p:nvSpPr>
        <p:spPr>
          <a:xfrm>
            <a:off x="838080" y="365040"/>
            <a:ext cx="9912240" cy="1161000"/>
          </a:xfrm>
          <a:prstGeom prst="rect">
            <a:avLst/>
          </a:prstGeom>
          <a:noFill/>
          <a:ln w="0">
            <a:noFill/>
          </a:ln>
        </p:spPr>
        <p:txBody>
          <a:bodyPr lIns="38160" rIns="38160" tIns="25560" bIns="25560" anchor="ctr">
            <a:normAutofit fontScale="96000"/>
          </a:bodyPr>
          <a:p>
            <a:pPr>
              <a:lnSpc>
                <a:spcPct val="90000"/>
              </a:lnSpc>
              <a:buNone/>
            </a:pPr>
            <a:r>
              <a:rPr b="1" lang="de-CH" sz="2800" spc="-1" strike="noStrike">
                <a:solidFill>
                  <a:srgbClr val="554596"/>
                </a:solidFill>
                <a:latin typeface="Arial"/>
              </a:rPr>
              <a:t>Most levels of HMOs are lower in preterm milk compared to term milk, at equivalent developmental status</a:t>
            </a:r>
            <a:r>
              <a:rPr b="0" lang="de-CH" sz="2894" spc="-1" strike="noStrike" baseline="30000">
                <a:solidFill>
                  <a:srgbClr val="554596"/>
                </a:solidFill>
                <a:latin typeface="Arial"/>
              </a:rPr>
              <a:t>1</a:t>
            </a:r>
            <a:r>
              <a:rPr b="0" lang="de-CH" sz="2800" spc="-1" strike="noStrike">
                <a:solidFill>
                  <a:srgbClr val="554596"/>
                </a:solidFill>
                <a:latin typeface="Arial"/>
              </a:rPr>
              <a:t>*</a:t>
            </a:r>
            <a:endParaRPr b="0" lang="en-US" sz="2800" spc="-1" strike="noStrike">
              <a:latin typeface="Arial"/>
            </a:endParaRPr>
          </a:p>
          <a:p>
            <a:pPr>
              <a:lnSpc>
                <a:spcPct val="90000"/>
              </a:lnSpc>
              <a:buNone/>
            </a:pPr>
            <a:r>
              <a:rPr b="1" lang="zh-CN" sz="2800" spc="-1" strike="noStrike">
                <a:solidFill>
                  <a:srgbClr val="554596"/>
                </a:solidFill>
                <a:latin typeface="Arial"/>
              </a:rPr>
              <a:t>大多数 </a:t>
            </a:r>
            <a:r>
              <a:rPr b="1" lang="de-CH" sz="2800" spc="-1" strike="noStrike">
                <a:solidFill>
                  <a:srgbClr val="554596"/>
                </a:solidFill>
                <a:latin typeface="Arial"/>
              </a:rPr>
              <a:t>HMO </a:t>
            </a:r>
            <a:r>
              <a:rPr b="1" lang="zh-CN" sz="2800" spc="-1" strike="noStrike">
                <a:solidFill>
                  <a:srgbClr val="554596"/>
                </a:solidFill>
                <a:latin typeface="Arial"/>
              </a:rPr>
              <a:t>的水平在同等发育状态下，早产儿乳中比足月乳低</a:t>
            </a:r>
            <a:r>
              <a:rPr b="0" lang="de-CH" sz="2894" spc="-1" strike="noStrike" baseline="30000">
                <a:solidFill>
                  <a:srgbClr val="554596"/>
                </a:solidFill>
                <a:latin typeface="Arial"/>
              </a:rPr>
              <a:t>1</a:t>
            </a:r>
            <a:r>
              <a:rPr b="0" lang="de-CH" sz="2800" spc="-1" strike="noStrike">
                <a:solidFill>
                  <a:srgbClr val="554596"/>
                </a:solidFill>
                <a:latin typeface="Arial"/>
              </a:rPr>
              <a:t>*</a:t>
            </a:r>
            <a:endParaRPr b="0" lang="en-US" sz="2800" spc="-1" strike="noStrike">
              <a:latin typeface="Arial"/>
            </a:endParaRPr>
          </a:p>
        </p:txBody>
      </p:sp>
      <p:sp>
        <p:nvSpPr>
          <p:cNvPr id="363" name="Textfeld 27"/>
          <p:cNvSpPr/>
          <p:nvPr/>
        </p:nvSpPr>
        <p:spPr>
          <a:xfrm>
            <a:off x="6123600" y="6271200"/>
            <a:ext cx="5430240" cy="226440"/>
          </a:xfrm>
          <a:prstGeom prst="rect">
            <a:avLst/>
          </a:prstGeom>
          <a:noFill/>
          <a:ln w="0">
            <a:noFill/>
          </a:ln>
        </p:spPr>
        <p:style>
          <a:lnRef idx="0"/>
          <a:fillRef idx="0"/>
          <a:effectRef idx="0"/>
          <a:fontRef idx="minor"/>
        </p:style>
        <p:txBody>
          <a:bodyPr lIns="38160" rIns="38160" tIns="25560" bIns="25560" anchor="t">
            <a:normAutofit fontScale="64000"/>
          </a:bodyPr>
          <a:p>
            <a:pPr algn="r">
              <a:lnSpc>
                <a:spcPct val="100000"/>
              </a:lnSpc>
              <a:buNone/>
            </a:pPr>
            <a:r>
              <a:rPr b="0" lang="en-US" sz="900" spc="-1" strike="noStrike">
                <a:solidFill>
                  <a:srgbClr val="bfbfbf"/>
                </a:solidFill>
                <a:latin typeface="Arial"/>
                <a:ea typeface="DejaVu Sans"/>
              </a:rPr>
              <a:t>2’FL, 2-fucosyllactose; HMO, human milk oligosaccharide; LNnT, Lacto-N-neotetraose.</a:t>
            </a:r>
            <a:endParaRPr b="0" lang="en-US" sz="900" spc="-1" strike="noStrike">
              <a:latin typeface="Arial"/>
            </a:endParaRPr>
          </a:p>
          <a:p>
            <a:pPr algn="r">
              <a:lnSpc>
                <a:spcPct val="100000"/>
              </a:lnSpc>
              <a:buNone/>
            </a:pPr>
            <a:r>
              <a:rPr b="0" lang="en-US" sz="900" spc="-1" strike="noStrike">
                <a:solidFill>
                  <a:srgbClr val="bfbfbf"/>
                </a:solidFill>
                <a:latin typeface="Arial"/>
                <a:ea typeface="DejaVu Sans"/>
              </a:rPr>
              <a:t>2’FL</a:t>
            </a:r>
            <a:r>
              <a:rPr b="0" lang="zh-CN" sz="900" spc="-1" strike="noStrike">
                <a:solidFill>
                  <a:srgbClr val="bfbfbf"/>
                </a:solidFill>
                <a:latin typeface="Arial"/>
                <a:ea typeface="DejaVu Sans"/>
              </a:rPr>
              <a:t>，</a:t>
            </a:r>
            <a:r>
              <a:rPr b="0" lang="en-US" sz="900" spc="-1" strike="noStrike">
                <a:solidFill>
                  <a:srgbClr val="bfbfbf"/>
                </a:solidFill>
                <a:latin typeface="Arial"/>
                <a:ea typeface="DejaVu Sans"/>
              </a:rPr>
              <a:t>2-</a:t>
            </a:r>
            <a:r>
              <a:rPr b="0" lang="zh-CN" sz="900" spc="-1" strike="noStrike">
                <a:solidFill>
                  <a:srgbClr val="bfbfbf"/>
                </a:solidFill>
                <a:latin typeface="Arial"/>
                <a:ea typeface="DejaVu Sans"/>
              </a:rPr>
              <a:t>岩藻糖基乳糖；</a:t>
            </a:r>
            <a:r>
              <a:rPr b="0" lang="en-US" sz="900" spc="-1" strike="noStrike">
                <a:solidFill>
                  <a:srgbClr val="bfbfbf"/>
                </a:solidFill>
                <a:latin typeface="Arial"/>
                <a:ea typeface="DejaVu Sans"/>
              </a:rPr>
              <a:t>HMO</a:t>
            </a:r>
            <a:r>
              <a:rPr b="0" lang="zh-CN" sz="900" spc="-1" strike="noStrike">
                <a:solidFill>
                  <a:srgbClr val="bfbfbf"/>
                </a:solidFill>
                <a:latin typeface="Arial"/>
                <a:ea typeface="DejaVu Sans"/>
              </a:rPr>
              <a:t>，人乳寡糖；</a:t>
            </a:r>
            <a:r>
              <a:rPr b="0" lang="en-US" sz="900" spc="-1" strike="noStrike">
                <a:solidFill>
                  <a:srgbClr val="bfbfbf"/>
                </a:solidFill>
                <a:latin typeface="Arial"/>
                <a:ea typeface="DejaVu Sans"/>
              </a:rPr>
              <a:t>LNnT</a:t>
            </a:r>
            <a:r>
              <a:rPr b="0" lang="zh-CN" sz="900" spc="-1" strike="noStrike">
                <a:solidFill>
                  <a:srgbClr val="bfbfbf"/>
                </a:solidFill>
                <a:latin typeface="Arial"/>
                <a:ea typeface="DejaVu Sans"/>
              </a:rPr>
              <a:t>，乳</a:t>
            </a:r>
            <a:r>
              <a:rPr b="0" lang="en-US" sz="900" spc="-1" strike="noStrike">
                <a:solidFill>
                  <a:srgbClr val="bfbfbf"/>
                </a:solidFill>
                <a:latin typeface="Arial"/>
                <a:ea typeface="DejaVu Sans"/>
              </a:rPr>
              <a:t>-N-</a:t>
            </a:r>
            <a:r>
              <a:rPr b="0" lang="zh-CN" sz="900" spc="-1" strike="noStrike">
                <a:solidFill>
                  <a:srgbClr val="bfbfbf"/>
                </a:solidFill>
                <a:latin typeface="Arial"/>
                <a:ea typeface="DejaVu Sans"/>
              </a:rPr>
              <a:t>新四糖。</a:t>
            </a:r>
            <a:endParaRPr b="0" lang="en-US" sz="900" spc="-1" strike="noStrike">
              <a:latin typeface="Arial"/>
            </a:endParaRPr>
          </a:p>
        </p:txBody>
      </p:sp>
      <p:sp>
        <p:nvSpPr>
          <p:cNvPr id="364" name="Rectangle 13"/>
          <p:cNvSpPr/>
          <p:nvPr/>
        </p:nvSpPr>
        <p:spPr>
          <a:xfrm>
            <a:off x="8303400" y="6501960"/>
            <a:ext cx="3221640" cy="226440"/>
          </a:xfrm>
          <a:prstGeom prst="rect">
            <a:avLst/>
          </a:prstGeom>
          <a:noFill/>
          <a:ln w="0">
            <a:noFill/>
          </a:ln>
        </p:spPr>
        <p:style>
          <a:lnRef idx="0"/>
          <a:fillRef idx="0"/>
          <a:effectRef idx="0"/>
          <a:fontRef idx="minor"/>
        </p:style>
        <p:txBody>
          <a:bodyPr lIns="38160" rIns="38160" tIns="25560" bIns="25560" anchor="t">
            <a:normAutofit fontScale="64000"/>
          </a:bodyPr>
          <a:p>
            <a:pPr algn="r">
              <a:lnSpc>
                <a:spcPct val="100000"/>
              </a:lnSpc>
              <a:buNone/>
            </a:pPr>
            <a:r>
              <a:rPr b="0" lang="en-GB" sz="900" spc="-1" strike="noStrike">
                <a:solidFill>
                  <a:srgbClr val="bfbfbf"/>
                </a:solidFill>
                <a:latin typeface="Arial"/>
                <a:ea typeface="DejaVu Sans"/>
              </a:rPr>
              <a:t>1. Austin S et al., 2019.    *Observational study</a:t>
            </a:r>
            <a:endParaRPr b="0" lang="en-US" sz="900" spc="-1" strike="noStrike">
              <a:latin typeface="Arial"/>
            </a:endParaRPr>
          </a:p>
          <a:p>
            <a:pPr algn="r">
              <a:lnSpc>
                <a:spcPct val="100000"/>
              </a:lnSpc>
              <a:buNone/>
            </a:pPr>
            <a:r>
              <a:rPr b="0" lang="en-GB" sz="900" spc="-1" strike="noStrike">
                <a:solidFill>
                  <a:srgbClr val="bfbfbf"/>
                </a:solidFill>
                <a:latin typeface="Arial"/>
                <a:ea typeface="DejaVu Sans"/>
              </a:rPr>
              <a:t>1. Austin S </a:t>
            </a:r>
            <a:r>
              <a:rPr b="0" lang="zh-CN" sz="900" spc="-1" strike="noStrike">
                <a:solidFill>
                  <a:srgbClr val="bfbfbf"/>
                </a:solidFill>
                <a:latin typeface="Arial"/>
                <a:ea typeface="DejaVu Sans"/>
              </a:rPr>
              <a:t>等，</a:t>
            </a:r>
            <a:r>
              <a:rPr b="0" lang="en-GB" sz="900" spc="-1" strike="noStrike">
                <a:solidFill>
                  <a:srgbClr val="bfbfbf"/>
                </a:solidFill>
                <a:latin typeface="Arial"/>
                <a:ea typeface="DejaVu Sans"/>
              </a:rPr>
              <a:t>2019</a:t>
            </a:r>
            <a:r>
              <a:rPr b="0" lang="zh-CN" sz="900" spc="-1" strike="noStrike">
                <a:solidFill>
                  <a:srgbClr val="bfbfbf"/>
                </a:solidFill>
                <a:latin typeface="Arial"/>
                <a:ea typeface="DejaVu Sans"/>
              </a:rPr>
              <a:t>。    </a:t>
            </a:r>
            <a:r>
              <a:rPr b="0" lang="en-GB" sz="900" spc="-1" strike="noStrike">
                <a:solidFill>
                  <a:srgbClr val="bfbfbf"/>
                </a:solidFill>
                <a:latin typeface="Arial"/>
                <a:ea typeface="DejaVu Sans"/>
              </a:rPr>
              <a:t>*</a:t>
            </a:r>
            <a:r>
              <a:rPr b="0" lang="zh-CN" sz="900" spc="-1" strike="noStrike">
                <a:solidFill>
                  <a:srgbClr val="bfbfbf"/>
                </a:solidFill>
                <a:latin typeface="Arial"/>
                <a:ea typeface="DejaVu Sans"/>
              </a:rPr>
              <a:t>观察性研究</a:t>
            </a:r>
            <a:endParaRPr b="0" lang="en-US" sz="900" spc="-1" strike="noStrike">
              <a:latin typeface="Arial"/>
            </a:endParaRPr>
          </a:p>
        </p:txBody>
      </p:sp>
      <p:sp>
        <p:nvSpPr>
          <p:cNvPr id="365" name="PlaceHolder 2"/>
          <p:cNvSpPr>
            <a:spLocks noGrp="1"/>
          </p:cNvSpPr>
          <p:nvPr>
            <p:ph/>
          </p:nvPr>
        </p:nvSpPr>
        <p:spPr>
          <a:xfrm>
            <a:off x="865800" y="1858320"/>
            <a:ext cx="10514880" cy="336240"/>
          </a:xfrm>
          <a:prstGeom prst="rect">
            <a:avLst/>
          </a:prstGeom>
          <a:noFill/>
          <a:ln w="0">
            <a:noFill/>
          </a:ln>
        </p:spPr>
        <p:txBody>
          <a:bodyPr lIns="38160" rIns="38160" tIns="25560" bIns="25560" anchor="t">
            <a:normAutofit fontScale="50000"/>
          </a:bodyPr>
          <a:p>
            <a:pPr>
              <a:lnSpc>
                <a:spcPct val="90000"/>
              </a:lnSpc>
              <a:spcBef>
                <a:spcPts val="1001"/>
              </a:spcBef>
              <a:buNone/>
              <a:tabLst>
                <a:tab algn="l" pos="0"/>
              </a:tabLst>
            </a:pPr>
            <a:r>
              <a:rPr b="0" lang="en-GB" sz="1600" spc="-1" strike="noStrike">
                <a:solidFill>
                  <a:srgbClr val="666666"/>
                </a:solidFill>
                <a:latin typeface="Arial"/>
              </a:rPr>
              <a:t>The largest differences are seen around 40 postmenstrual weeks</a:t>
            </a:r>
            <a:endParaRPr b="0" lang="en-US" sz="1600" spc="-1" strike="noStrike">
              <a:latin typeface="Arial"/>
            </a:endParaRPr>
          </a:p>
          <a:p>
            <a:pPr>
              <a:lnSpc>
                <a:spcPct val="90000"/>
              </a:lnSpc>
              <a:spcBef>
                <a:spcPts val="1001"/>
              </a:spcBef>
              <a:buNone/>
              <a:tabLst>
                <a:tab algn="l" pos="0"/>
              </a:tabLst>
            </a:pPr>
            <a:r>
              <a:rPr b="0" lang="zh-CN" sz="1600" spc="-1" strike="noStrike">
                <a:solidFill>
                  <a:srgbClr val="666666"/>
                </a:solidFill>
                <a:latin typeface="Arial"/>
              </a:rPr>
              <a:t>最大的差异出现在约 </a:t>
            </a:r>
            <a:r>
              <a:rPr b="0" lang="en-GB" sz="1600" spc="-1" strike="noStrike">
                <a:solidFill>
                  <a:srgbClr val="666666"/>
                </a:solidFill>
                <a:latin typeface="Arial"/>
              </a:rPr>
              <a:t>40 </a:t>
            </a:r>
            <a:r>
              <a:rPr b="0" lang="zh-CN" sz="1600" spc="-1" strike="noStrike">
                <a:solidFill>
                  <a:srgbClr val="666666"/>
                </a:solidFill>
                <a:latin typeface="Arial"/>
              </a:rPr>
              <a:t>周月经后</a:t>
            </a:r>
            <a:endParaRPr b="0" lang="en-US" sz="1600" spc="-1" strike="noStrike">
              <a:latin typeface="Arial"/>
            </a:endParaRPr>
          </a:p>
        </p:txBody>
      </p:sp>
      <p:sp>
        <p:nvSpPr>
          <p:cNvPr id="366" name="TextBox 36"/>
          <p:cNvSpPr/>
          <p:nvPr/>
        </p:nvSpPr>
        <p:spPr>
          <a:xfrm>
            <a:off x="1008360" y="2504880"/>
            <a:ext cx="546480" cy="3024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1" lang="en-GB" sz="1400" spc="-1" strike="noStrike">
                <a:solidFill>
                  <a:srgbClr val="554596"/>
                </a:solidFill>
                <a:latin typeface="Arial"/>
                <a:ea typeface="DejaVu Sans"/>
              </a:rPr>
              <a:t>2’FL</a:t>
            </a:r>
            <a:endParaRPr b="0" lang="en-US" sz="1400" spc="-1" strike="noStrike">
              <a:latin typeface="Arial"/>
            </a:endParaRPr>
          </a:p>
        </p:txBody>
      </p:sp>
      <p:sp>
        <p:nvSpPr>
          <p:cNvPr id="367" name="TextBox 37"/>
          <p:cNvSpPr/>
          <p:nvPr/>
        </p:nvSpPr>
        <p:spPr>
          <a:xfrm>
            <a:off x="6496560" y="2489400"/>
            <a:ext cx="633240" cy="3024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1" lang="en-GB" sz="1400" spc="-1" strike="noStrike">
                <a:solidFill>
                  <a:srgbClr val="554596"/>
                </a:solidFill>
                <a:latin typeface="Arial"/>
                <a:ea typeface="DejaVu Sans"/>
              </a:rPr>
              <a:t>LNnT</a:t>
            </a:r>
            <a:endParaRPr b="0" lang="en-US" sz="1400" spc="-1" strike="noStrike">
              <a:latin typeface="Arial"/>
            </a:endParaRPr>
          </a:p>
        </p:txBody>
      </p:sp>
      <p:pic>
        <p:nvPicPr>
          <p:cNvPr id="368" name="Picture 5" descr=""/>
          <p:cNvPicPr/>
          <p:nvPr/>
        </p:nvPicPr>
        <p:blipFill>
          <a:blip r:embed="rId1"/>
          <a:stretch/>
        </p:blipFill>
        <p:spPr>
          <a:xfrm>
            <a:off x="1083600" y="2934720"/>
            <a:ext cx="4818240" cy="2303640"/>
          </a:xfrm>
          <a:prstGeom prst="rect">
            <a:avLst/>
          </a:prstGeom>
          <a:ln w="0">
            <a:noFill/>
          </a:ln>
        </p:spPr>
      </p:pic>
      <p:pic>
        <p:nvPicPr>
          <p:cNvPr id="369" name="Picture 6" descr=""/>
          <p:cNvPicPr/>
          <p:nvPr/>
        </p:nvPicPr>
        <p:blipFill>
          <a:blip r:embed="rId2"/>
          <a:stretch/>
        </p:blipFill>
        <p:spPr>
          <a:xfrm>
            <a:off x="6622920" y="2989800"/>
            <a:ext cx="4694760" cy="2248560"/>
          </a:xfrm>
          <a:prstGeom prst="rect">
            <a:avLst/>
          </a:prstGeom>
          <a:ln w="0">
            <a:noFill/>
          </a:ln>
        </p:spPr>
      </p:pic>
      <p:sp>
        <p:nvSpPr>
          <p:cNvPr id="370" name="TextBox 7"/>
          <p:cNvSpPr/>
          <p:nvPr/>
        </p:nvSpPr>
        <p:spPr>
          <a:xfrm>
            <a:off x="10679040" y="5773320"/>
            <a:ext cx="79200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1" lang="en-GB" sz="900" spc="-1" strike="noStrike">
                <a:solidFill>
                  <a:srgbClr val="b1255f"/>
                </a:solidFill>
                <a:latin typeface="Arial"/>
                <a:ea typeface="DejaVu Sans"/>
              </a:rPr>
              <a:t>a</a:t>
            </a:r>
            <a:r>
              <a:rPr b="0" lang="en-GB" sz="900" spc="-1" strike="noStrike">
                <a:solidFill>
                  <a:srgbClr val="666666"/>
                </a:solidFill>
                <a:latin typeface="Arial"/>
                <a:ea typeface="DejaVu Sans"/>
              </a:rPr>
              <a:t>, p&lt;0.05</a:t>
            </a:r>
            <a:endParaRPr b="0" lang="en-US" sz="900" spc="-1" strike="noStrike">
              <a:latin typeface="Arial"/>
            </a:endParaRPr>
          </a:p>
          <a:p>
            <a:pPr>
              <a:lnSpc>
                <a:spcPct val="100000"/>
              </a:lnSpc>
              <a:buNone/>
            </a:pPr>
            <a:r>
              <a:rPr b="1" lang="en-GB" sz="900" spc="-1" strike="noStrike">
                <a:solidFill>
                  <a:srgbClr val="b1255f"/>
                </a:solidFill>
                <a:latin typeface="Arial"/>
                <a:ea typeface="DejaVu Sans"/>
              </a:rPr>
              <a:t>c</a:t>
            </a:r>
            <a:r>
              <a:rPr b="0" lang="en-GB" sz="900" spc="-1" strike="noStrike">
                <a:solidFill>
                  <a:srgbClr val="666666"/>
                </a:solidFill>
                <a:latin typeface="Arial"/>
                <a:ea typeface="DejaVu Sans"/>
              </a:rPr>
              <a:t>, p&lt;0.0005</a:t>
            </a:r>
            <a:endParaRPr b="0" lang="en-US" sz="900" spc="-1" strike="noStrike">
              <a:latin typeface="Arial"/>
            </a:endParaRPr>
          </a:p>
        </p:txBody>
      </p:sp>
      <p:sp>
        <p:nvSpPr>
          <p:cNvPr id="371" name="TextBox 9"/>
          <p:cNvSpPr/>
          <p:nvPr/>
        </p:nvSpPr>
        <p:spPr>
          <a:xfrm>
            <a:off x="3752280" y="2807280"/>
            <a:ext cx="29520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c</a:t>
            </a:r>
            <a:endParaRPr b="0" lang="en-US" sz="1800" spc="-1" strike="noStrike">
              <a:latin typeface="Arial"/>
            </a:endParaRPr>
          </a:p>
        </p:txBody>
      </p:sp>
      <p:sp>
        <p:nvSpPr>
          <p:cNvPr id="372" name="TextBox 18"/>
          <p:cNvSpPr/>
          <p:nvPr/>
        </p:nvSpPr>
        <p:spPr>
          <a:xfrm>
            <a:off x="3967200" y="3207240"/>
            <a:ext cx="30708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a</a:t>
            </a:r>
            <a:endParaRPr b="0" lang="en-US" sz="1800" spc="-1" strike="noStrike">
              <a:latin typeface="Arial"/>
            </a:endParaRPr>
          </a:p>
        </p:txBody>
      </p:sp>
      <p:sp>
        <p:nvSpPr>
          <p:cNvPr id="373" name="TextBox 19"/>
          <p:cNvSpPr/>
          <p:nvPr/>
        </p:nvSpPr>
        <p:spPr>
          <a:xfrm>
            <a:off x="4185360" y="2974320"/>
            <a:ext cx="30708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a</a:t>
            </a:r>
            <a:endParaRPr b="0" lang="en-US" sz="1800" spc="-1" strike="noStrike">
              <a:latin typeface="Arial"/>
            </a:endParaRPr>
          </a:p>
        </p:txBody>
      </p:sp>
      <p:sp>
        <p:nvSpPr>
          <p:cNvPr id="374" name="TextBox 20"/>
          <p:cNvSpPr/>
          <p:nvPr/>
        </p:nvSpPr>
        <p:spPr>
          <a:xfrm>
            <a:off x="9198720" y="2787840"/>
            <a:ext cx="29520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c</a:t>
            </a:r>
            <a:endParaRPr b="0" lang="en-US" sz="1800" spc="-1" strike="noStrike">
              <a:latin typeface="Arial"/>
            </a:endParaRPr>
          </a:p>
        </p:txBody>
      </p:sp>
      <p:sp>
        <p:nvSpPr>
          <p:cNvPr id="375" name="TextBox 21"/>
          <p:cNvSpPr/>
          <p:nvPr/>
        </p:nvSpPr>
        <p:spPr>
          <a:xfrm>
            <a:off x="9405360" y="3156840"/>
            <a:ext cx="29520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c</a:t>
            </a:r>
            <a:endParaRPr b="0" lang="en-US" sz="1800" spc="-1" strike="noStrike">
              <a:latin typeface="Arial"/>
            </a:endParaRPr>
          </a:p>
        </p:txBody>
      </p:sp>
      <p:sp>
        <p:nvSpPr>
          <p:cNvPr id="376" name="TextBox 22"/>
          <p:cNvSpPr/>
          <p:nvPr/>
        </p:nvSpPr>
        <p:spPr>
          <a:xfrm>
            <a:off x="9633240" y="3116880"/>
            <a:ext cx="295200" cy="363600"/>
          </a:xfrm>
          <a:prstGeom prst="rect">
            <a:avLst/>
          </a:prstGeom>
          <a:noFill/>
          <a:ln w="0">
            <a:noFill/>
          </a:ln>
        </p:spPr>
        <p:style>
          <a:lnRef idx="0"/>
          <a:fillRef idx="0"/>
          <a:effectRef idx="0"/>
          <a:fontRef idx="minor"/>
        </p:style>
        <p:txBody>
          <a:bodyPr lIns="38160" rIns="38160" tIns="25560" bIns="25560" anchor="t">
            <a:normAutofit/>
          </a:bodyPr>
          <a:p>
            <a:pPr>
              <a:lnSpc>
                <a:spcPct val="100000"/>
              </a:lnSpc>
              <a:buNone/>
            </a:pPr>
            <a:r>
              <a:rPr b="0" lang="en-US" sz="1800" spc="-1" strike="noStrike">
                <a:solidFill>
                  <a:srgbClr val="b1255f"/>
                </a:solidFill>
                <a:latin typeface="Arial"/>
                <a:ea typeface="DejaVu Sans"/>
              </a:rPr>
              <a:t>c</a:t>
            </a:r>
            <a:endParaRPr b="0" lang="en-US" sz="1800" spc="-1" strike="noStrike">
              <a:latin typeface="Arial"/>
            </a:endParaRPr>
          </a:p>
        </p:txBody>
      </p:sp>
      <p:sp>
        <p:nvSpPr>
          <p:cNvPr id="377" name="Rectangle 10"/>
          <p:cNvSpPr/>
          <p:nvPr/>
        </p:nvSpPr>
        <p:spPr>
          <a:xfrm>
            <a:off x="9648000" y="5832720"/>
            <a:ext cx="199440" cy="120600"/>
          </a:xfrm>
          <a:prstGeom prst="rect">
            <a:avLst/>
          </a:prstGeom>
          <a:solidFill>
            <a:srgbClr val="ffffff"/>
          </a:solidFill>
          <a:ln w="12600">
            <a:solidFill>
              <a:srgbClr val="5d7de1"/>
            </a:solidFill>
            <a:miter/>
          </a:ln>
        </p:spPr>
        <p:style>
          <a:lnRef idx="0"/>
          <a:fillRef idx="0"/>
          <a:effectRef idx="0"/>
          <a:fontRef idx="minor"/>
        </p:style>
      </p:sp>
      <p:sp>
        <p:nvSpPr>
          <p:cNvPr id="378" name="Rectangle 24"/>
          <p:cNvSpPr/>
          <p:nvPr/>
        </p:nvSpPr>
        <p:spPr>
          <a:xfrm>
            <a:off x="9648000" y="5995080"/>
            <a:ext cx="199440" cy="120600"/>
          </a:xfrm>
          <a:prstGeom prst="rect">
            <a:avLst/>
          </a:prstGeom>
          <a:solidFill>
            <a:srgbClr val="54b363"/>
          </a:solidFill>
          <a:ln w="12600">
            <a:solidFill>
              <a:srgbClr val="5d7de1"/>
            </a:solidFill>
            <a:miter/>
          </a:ln>
        </p:spPr>
        <p:style>
          <a:lnRef idx="0"/>
          <a:fillRef idx="0"/>
          <a:effectRef idx="0"/>
          <a:fontRef idx="minor"/>
        </p:style>
      </p:sp>
      <p:sp>
        <p:nvSpPr>
          <p:cNvPr id="379" name="TextBox 25"/>
          <p:cNvSpPr/>
          <p:nvPr/>
        </p:nvSpPr>
        <p:spPr>
          <a:xfrm>
            <a:off x="9828000" y="5786280"/>
            <a:ext cx="823680" cy="363600"/>
          </a:xfrm>
          <a:prstGeom prst="rect">
            <a:avLst/>
          </a:prstGeom>
          <a:noFill/>
          <a:ln w="0">
            <a:noFill/>
          </a:ln>
        </p:spPr>
        <p:style>
          <a:lnRef idx="0"/>
          <a:fillRef idx="0"/>
          <a:effectRef idx="0"/>
          <a:fontRef idx="minor"/>
        </p:style>
        <p:txBody>
          <a:bodyPr lIns="38160" rIns="38160" tIns="25560" bIns="25560" anchor="t">
            <a:normAutofit fontScale="57000"/>
          </a:bodyPr>
          <a:p>
            <a:pPr>
              <a:lnSpc>
                <a:spcPct val="100000"/>
              </a:lnSpc>
              <a:buNone/>
            </a:pPr>
            <a:r>
              <a:rPr b="0" lang="en-GB" sz="900" spc="-1" strike="noStrike">
                <a:solidFill>
                  <a:srgbClr val="666666"/>
                </a:solidFill>
                <a:latin typeface="Arial"/>
                <a:ea typeface="DejaVu Sans"/>
              </a:rPr>
              <a:t>Term milk</a:t>
            </a:r>
            <a:endParaRPr b="0" lang="en-US" sz="900" spc="-1" strike="noStrike">
              <a:latin typeface="Arial"/>
            </a:endParaRPr>
          </a:p>
          <a:p>
            <a:pPr>
              <a:lnSpc>
                <a:spcPct val="100000"/>
              </a:lnSpc>
              <a:buNone/>
            </a:pPr>
            <a:r>
              <a:rPr b="0" lang="zh-CN" sz="900" spc="-1" strike="noStrike">
                <a:solidFill>
                  <a:srgbClr val="666666"/>
                </a:solidFill>
                <a:latin typeface="Arial"/>
                <a:ea typeface="DejaVu Sans"/>
              </a:rPr>
              <a:t>足月乳</a:t>
            </a:r>
            <a:endParaRPr b="0" lang="en-US" sz="900" spc="-1" strike="noStrike">
              <a:latin typeface="Arial"/>
            </a:endParaRPr>
          </a:p>
          <a:p>
            <a:pPr>
              <a:lnSpc>
                <a:spcPct val="100000"/>
              </a:lnSpc>
              <a:buNone/>
            </a:pPr>
            <a:r>
              <a:rPr b="0" lang="en-GB" sz="900" spc="-1" strike="noStrike">
                <a:solidFill>
                  <a:srgbClr val="666666"/>
                </a:solidFill>
                <a:latin typeface="Arial"/>
                <a:ea typeface="DejaVu Sans"/>
              </a:rPr>
              <a:t>Preterm milk</a:t>
            </a:r>
            <a:endParaRPr b="0" lang="en-US" sz="900" spc="-1" strike="noStrike">
              <a:latin typeface="Arial"/>
            </a:endParaRPr>
          </a:p>
          <a:p>
            <a:pPr>
              <a:lnSpc>
                <a:spcPct val="100000"/>
              </a:lnSpc>
              <a:buNone/>
            </a:pPr>
            <a:r>
              <a:rPr b="0" lang="zh-CN" sz="900" spc="-1" strike="noStrike">
                <a:solidFill>
                  <a:srgbClr val="666666"/>
                </a:solidFill>
                <a:latin typeface="Arial"/>
                <a:ea typeface="DejaVu Sans"/>
              </a:rPr>
              <a:t>早产儿乳</a:t>
            </a:r>
            <a:endParaRPr b="0" lang="en-US" sz="900" spc="-1" strike="noStrike">
              <a:latin typeface="Arial"/>
            </a:endParaRPr>
          </a:p>
        </p:txBody>
      </p:sp>
      <p:sp>
        <p:nvSpPr>
          <p:cNvPr id="380" name="Rectangle 23"/>
          <p:cNvSpPr/>
          <p:nvPr/>
        </p:nvSpPr>
        <p:spPr>
          <a:xfrm>
            <a:off x="9648000" y="5832720"/>
            <a:ext cx="199440" cy="120600"/>
          </a:xfrm>
          <a:prstGeom prst="rect">
            <a:avLst/>
          </a:prstGeom>
          <a:solidFill>
            <a:srgbClr val="54b363"/>
          </a:solidFill>
          <a:ln w="12600">
            <a:solidFill>
              <a:srgbClr val="5d7de1"/>
            </a:solidFill>
            <a:miter/>
          </a:ln>
        </p:spPr>
        <p:style>
          <a:lnRef idx="0"/>
          <a:fillRef idx="0"/>
          <a:effectRef idx="0"/>
          <a:fontRef idx="minor"/>
        </p:style>
      </p:sp>
      <p:sp>
        <p:nvSpPr>
          <p:cNvPr id="381" name="Rectangle 26"/>
          <p:cNvSpPr/>
          <p:nvPr/>
        </p:nvSpPr>
        <p:spPr>
          <a:xfrm>
            <a:off x="9648000" y="5994360"/>
            <a:ext cx="199440" cy="120600"/>
          </a:xfrm>
          <a:prstGeom prst="rect">
            <a:avLst/>
          </a:prstGeom>
          <a:solidFill>
            <a:srgbClr val="ffffff"/>
          </a:solidFill>
          <a:ln w="12600">
            <a:solidFill>
              <a:srgbClr val="5d7de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Graphic 6" descr=""/>
          <p:cNvPicPr/>
          <p:nvPr/>
        </p:nvPicPr>
        <p:blipFill>
          <a:blip r:embed="rId1"/>
          <a:stretch/>
        </p:blipFill>
        <p:spPr>
          <a:xfrm>
            <a:off x="4261680" y="1846800"/>
            <a:ext cx="3930480" cy="3930480"/>
          </a:xfrm>
          <a:prstGeom prst="rect">
            <a:avLst/>
          </a:prstGeom>
          <a:ln w="0">
            <a:noFill/>
          </a:ln>
        </p:spPr>
      </p:pic>
      <p:pic>
        <p:nvPicPr>
          <p:cNvPr id="383" name="Graphic 13" descr=""/>
          <p:cNvPicPr/>
          <p:nvPr/>
        </p:nvPicPr>
        <p:blipFill>
          <a:blip r:embed="rId2"/>
          <a:stretch/>
        </p:blipFill>
        <p:spPr>
          <a:xfrm>
            <a:off x="8005320" y="2338200"/>
            <a:ext cx="3562200" cy="3562200"/>
          </a:xfrm>
          <a:prstGeom prst="rect">
            <a:avLst/>
          </a:prstGeom>
          <a:ln w="0">
            <a:noFill/>
          </a:ln>
        </p:spPr>
      </p:pic>
      <p:sp>
        <p:nvSpPr>
          <p:cNvPr id="384" name="PlaceHolder 1"/>
          <p:cNvSpPr>
            <a:spLocks noGrp="1"/>
          </p:cNvSpPr>
          <p:nvPr>
            <p:ph type="title"/>
          </p:nvPr>
        </p:nvSpPr>
        <p:spPr>
          <a:xfrm>
            <a:off x="838080" y="365040"/>
            <a:ext cx="574164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Preterm infants may have insufficient HMO intake</a:t>
            </a:r>
            <a:endParaRPr b="0" lang="en-US" sz="2800" spc="-1" strike="noStrike">
              <a:latin typeface="Arial"/>
            </a:endParaRPr>
          </a:p>
          <a:p>
            <a:pPr>
              <a:lnSpc>
                <a:spcPct val="90000"/>
              </a:lnSpc>
              <a:buNone/>
            </a:pPr>
            <a:r>
              <a:rPr b="1" lang="zh-CN" sz="2800" spc="-1" strike="noStrike">
                <a:solidFill>
                  <a:srgbClr val="554596"/>
                </a:solidFill>
                <a:latin typeface="Arial"/>
              </a:rPr>
              <a:t>早产儿可能摄入不足的</a:t>
            </a:r>
            <a:r>
              <a:rPr b="1" lang="en-GB" sz="2800" spc="-1" strike="noStrike">
                <a:solidFill>
                  <a:srgbClr val="554596"/>
                </a:solidFill>
                <a:latin typeface="Arial"/>
              </a:rPr>
              <a:t>HMO</a:t>
            </a:r>
            <a:endParaRPr b="0" lang="en-US" sz="2800" spc="-1" strike="noStrike">
              <a:latin typeface="Arial"/>
            </a:endParaRPr>
          </a:p>
        </p:txBody>
      </p:sp>
      <p:sp>
        <p:nvSpPr>
          <p:cNvPr id="385" name="Rectangle 3"/>
          <p:cNvSpPr/>
          <p:nvPr/>
        </p:nvSpPr>
        <p:spPr>
          <a:xfrm>
            <a:off x="7358040" y="6510960"/>
            <a:ext cx="4401360" cy="226080"/>
          </a:xfrm>
          <a:prstGeom prst="rect">
            <a:avLst/>
          </a:prstGeom>
          <a:noFill/>
          <a:ln w="0">
            <a:noFill/>
          </a:ln>
        </p:spPr>
        <p:style>
          <a:lnRef idx="0"/>
          <a:fillRef idx="0"/>
          <a:effectRef idx="0"/>
          <a:fontRef idx="minor"/>
        </p:style>
        <p:txBody>
          <a:bodyPr lIns="38160" rIns="38160" tIns="25560" bIns="25560" anchor="ctr">
            <a:normAutofit fontScale="64000"/>
          </a:bodyPr>
          <a:p>
            <a:pPr algn="r">
              <a:lnSpc>
                <a:spcPct val="100000"/>
              </a:lnSpc>
              <a:buNone/>
            </a:pPr>
            <a:r>
              <a:rPr b="0" lang="en-GB" sz="900" spc="-1" strike="noStrike">
                <a:solidFill>
                  <a:srgbClr val="a3a3a3"/>
                </a:solidFill>
                <a:latin typeface="Arial"/>
                <a:ea typeface="DejaVu Sans"/>
              </a:rPr>
              <a:t>1. Austin S et al., 2019; 2. Marx C et al., 2014; 3. Meredith-Dennis L et al., 2018. </a:t>
            </a:r>
            <a:endParaRPr b="0" lang="en-US" sz="900" spc="-1" strike="noStrike">
              <a:latin typeface="Arial"/>
            </a:endParaRPr>
          </a:p>
          <a:p>
            <a:pPr algn="r">
              <a:lnSpc>
                <a:spcPct val="100000"/>
              </a:lnSpc>
              <a:buNone/>
            </a:pPr>
            <a:r>
              <a:rPr b="0" lang="en-GB" sz="900" spc="-1" strike="noStrike">
                <a:solidFill>
                  <a:srgbClr val="a3a3a3"/>
                </a:solidFill>
                <a:latin typeface="Arial"/>
                <a:ea typeface="DejaVu Sans"/>
              </a:rPr>
              <a:t>1. Austin S </a:t>
            </a:r>
            <a:r>
              <a:rPr b="0" lang="zh-CN" sz="900" spc="-1" strike="noStrike">
                <a:solidFill>
                  <a:srgbClr val="a3a3a3"/>
                </a:solidFill>
                <a:latin typeface="Arial"/>
                <a:ea typeface="DejaVu Sans"/>
              </a:rPr>
              <a:t>等，</a:t>
            </a:r>
            <a:r>
              <a:rPr b="0" lang="en-GB" sz="900" spc="-1" strike="noStrike">
                <a:solidFill>
                  <a:srgbClr val="a3a3a3"/>
                </a:solidFill>
                <a:latin typeface="Arial"/>
                <a:ea typeface="DejaVu Sans"/>
              </a:rPr>
              <a:t>2019</a:t>
            </a:r>
            <a:r>
              <a:rPr b="0" lang="zh-CN" sz="900" spc="-1" strike="noStrike">
                <a:solidFill>
                  <a:srgbClr val="a3a3a3"/>
                </a:solidFill>
                <a:latin typeface="Arial"/>
                <a:ea typeface="DejaVu Sans"/>
              </a:rPr>
              <a:t>；</a:t>
            </a:r>
            <a:r>
              <a:rPr b="0" lang="en-GB" sz="900" spc="-1" strike="noStrike">
                <a:solidFill>
                  <a:srgbClr val="a3a3a3"/>
                </a:solidFill>
                <a:latin typeface="Arial"/>
                <a:ea typeface="DejaVu Sans"/>
              </a:rPr>
              <a:t>2. Marx C </a:t>
            </a:r>
            <a:r>
              <a:rPr b="0" lang="zh-CN" sz="900" spc="-1" strike="noStrike">
                <a:solidFill>
                  <a:srgbClr val="a3a3a3"/>
                </a:solidFill>
                <a:latin typeface="Arial"/>
                <a:ea typeface="DejaVu Sans"/>
              </a:rPr>
              <a:t>等，</a:t>
            </a:r>
            <a:r>
              <a:rPr b="0" lang="en-GB" sz="900" spc="-1" strike="noStrike">
                <a:solidFill>
                  <a:srgbClr val="a3a3a3"/>
                </a:solidFill>
                <a:latin typeface="Arial"/>
                <a:ea typeface="DejaVu Sans"/>
              </a:rPr>
              <a:t>2014</a:t>
            </a:r>
            <a:r>
              <a:rPr b="0" lang="zh-CN" sz="900" spc="-1" strike="noStrike">
                <a:solidFill>
                  <a:srgbClr val="a3a3a3"/>
                </a:solidFill>
                <a:latin typeface="Arial"/>
                <a:ea typeface="DejaVu Sans"/>
              </a:rPr>
              <a:t>；</a:t>
            </a:r>
            <a:r>
              <a:rPr b="0" lang="en-GB" sz="900" spc="-1" strike="noStrike">
                <a:solidFill>
                  <a:srgbClr val="a3a3a3"/>
                </a:solidFill>
                <a:latin typeface="Arial"/>
                <a:ea typeface="DejaVu Sans"/>
              </a:rPr>
              <a:t>3. Meredith-Dennis L </a:t>
            </a:r>
            <a:r>
              <a:rPr b="0" lang="zh-CN" sz="900" spc="-1" strike="noStrike">
                <a:solidFill>
                  <a:srgbClr val="a3a3a3"/>
                </a:solidFill>
                <a:latin typeface="Arial"/>
                <a:ea typeface="DejaVu Sans"/>
              </a:rPr>
              <a:t>等，</a:t>
            </a:r>
            <a:r>
              <a:rPr b="0" lang="en-GB" sz="900" spc="-1" strike="noStrike">
                <a:solidFill>
                  <a:srgbClr val="a3a3a3"/>
                </a:solidFill>
                <a:latin typeface="Arial"/>
                <a:ea typeface="DejaVu Sans"/>
              </a:rPr>
              <a:t>2018</a:t>
            </a:r>
            <a:r>
              <a:rPr b="0" lang="zh-CN" sz="900" spc="-1" strike="noStrike">
                <a:solidFill>
                  <a:srgbClr val="a3a3a3"/>
                </a:solidFill>
                <a:latin typeface="Arial"/>
                <a:ea typeface="DejaVu Sans"/>
              </a:rPr>
              <a:t>。</a:t>
            </a:r>
            <a:endParaRPr b="0" lang="en-US" sz="900" spc="-1" strike="noStrike">
              <a:latin typeface="Arial"/>
            </a:endParaRPr>
          </a:p>
        </p:txBody>
      </p:sp>
      <p:sp>
        <p:nvSpPr>
          <p:cNvPr id="386" name="Abgerundetes Rechteck 9"/>
          <p:cNvSpPr/>
          <p:nvPr/>
        </p:nvSpPr>
        <p:spPr>
          <a:xfrm>
            <a:off x="961200" y="5429520"/>
            <a:ext cx="3299760" cy="501480"/>
          </a:xfrm>
          <a:prstGeom prst="roundRect">
            <a:avLst>
              <a:gd name="adj" fmla="val 0"/>
            </a:avLst>
          </a:prstGeom>
          <a:solidFill>
            <a:srgbClr val="ffffff"/>
          </a:solidFill>
          <a:ln w="12600">
            <a:noFill/>
          </a:ln>
        </p:spPr>
        <p:style>
          <a:lnRef idx="0"/>
          <a:fillRef idx="0"/>
          <a:effectRef idx="0"/>
          <a:fontRef idx="minor"/>
        </p:style>
        <p:txBody>
          <a:bodyPr lIns="38160" rIns="38160" tIns="25560" bIns="25560" anchor="t">
            <a:normAutofit fontScale="89000"/>
          </a:bodyPr>
          <a:p>
            <a:pPr marL="144000" indent="-144000" algn="ctr">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Levels of HMOs may be reduced</a:t>
            </a:r>
            <a:r>
              <a:rPr b="0" lang="en-GB" sz="1446" spc="-1" strike="noStrike" baseline="30000">
                <a:solidFill>
                  <a:srgbClr val="666666"/>
                </a:solidFill>
                <a:latin typeface="Arial"/>
                <a:ea typeface="DejaVu Sans"/>
              </a:rPr>
              <a:t>1</a:t>
            </a:r>
            <a:endParaRPr b="0" lang="en-US" sz="1450" spc="-1" strike="noStrike">
              <a:latin typeface="Arial"/>
            </a:endParaRPr>
          </a:p>
          <a:p>
            <a:pPr marL="144000" indent="-144000" algn="ctr">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HMO</a:t>
            </a:r>
            <a:r>
              <a:rPr b="0" lang="zh-CN" sz="1400" spc="-1" strike="noStrike">
                <a:solidFill>
                  <a:srgbClr val="666666"/>
                </a:solidFill>
                <a:latin typeface="Arial"/>
                <a:ea typeface="DejaVu Sans"/>
              </a:rPr>
              <a:t>水平可能降低</a:t>
            </a:r>
            <a:r>
              <a:rPr b="0" lang="en-GB" sz="1446" spc="-1" strike="noStrike" baseline="30000">
                <a:solidFill>
                  <a:srgbClr val="666666"/>
                </a:solidFill>
                <a:latin typeface="Arial"/>
                <a:ea typeface="DejaVu Sans"/>
              </a:rPr>
              <a:t>1</a:t>
            </a:r>
            <a:endParaRPr b="0" lang="en-US" sz="1450" spc="-1" strike="noStrike">
              <a:latin typeface="Arial"/>
            </a:endParaRPr>
          </a:p>
        </p:txBody>
      </p:sp>
      <p:sp>
        <p:nvSpPr>
          <p:cNvPr id="387" name="TextBox 8"/>
          <p:cNvSpPr/>
          <p:nvPr/>
        </p:nvSpPr>
        <p:spPr>
          <a:xfrm>
            <a:off x="9791640" y="6278400"/>
            <a:ext cx="1962360" cy="226440"/>
          </a:xfrm>
          <a:prstGeom prst="rect">
            <a:avLst/>
          </a:prstGeom>
          <a:noFill/>
          <a:ln w="0">
            <a:noFill/>
          </a:ln>
        </p:spPr>
        <p:style>
          <a:lnRef idx="0"/>
          <a:fillRef idx="0"/>
          <a:effectRef idx="0"/>
          <a:fontRef idx="minor"/>
        </p:style>
        <p:txBody>
          <a:bodyPr lIns="38160" rIns="38160" tIns="25560" bIns="25560" anchor="t">
            <a:normAutofit fontScale="64000"/>
          </a:bodyPr>
          <a:p>
            <a:pPr algn="r">
              <a:lnSpc>
                <a:spcPct val="100000"/>
              </a:lnSpc>
              <a:buNone/>
            </a:pPr>
            <a:r>
              <a:rPr b="0" lang="en-GB" sz="900" spc="-1" strike="noStrike">
                <a:solidFill>
                  <a:srgbClr val="a3a3a3"/>
                </a:solidFill>
                <a:latin typeface="Arial"/>
                <a:ea typeface="DejaVu Sans"/>
              </a:rPr>
              <a:t>HMO, human milk oligosaccharide.</a:t>
            </a:r>
            <a:endParaRPr b="0" lang="en-US" sz="900" spc="-1" strike="noStrike">
              <a:latin typeface="Arial"/>
            </a:endParaRPr>
          </a:p>
          <a:p>
            <a:pPr algn="r">
              <a:lnSpc>
                <a:spcPct val="100000"/>
              </a:lnSpc>
              <a:buNone/>
            </a:pPr>
            <a:r>
              <a:rPr b="0" lang="en-GB" sz="900" spc="-1" strike="noStrike">
                <a:solidFill>
                  <a:srgbClr val="a3a3a3"/>
                </a:solidFill>
                <a:latin typeface="Arial"/>
                <a:ea typeface="DejaVu Sans"/>
              </a:rPr>
              <a:t>HMO</a:t>
            </a:r>
            <a:r>
              <a:rPr b="0" lang="zh-CN" sz="900" spc="-1" strike="noStrike">
                <a:solidFill>
                  <a:srgbClr val="a3a3a3"/>
                </a:solidFill>
                <a:latin typeface="Arial"/>
                <a:ea typeface="DejaVu Sans"/>
              </a:rPr>
              <a:t>，人乳寡糖。</a:t>
            </a:r>
            <a:endParaRPr b="0" lang="en-US" sz="900" spc="-1" strike="noStrike">
              <a:latin typeface="Arial"/>
            </a:endParaRPr>
          </a:p>
        </p:txBody>
      </p:sp>
      <p:sp>
        <p:nvSpPr>
          <p:cNvPr id="388" name="Abgerundetes Rechteck 5"/>
          <p:cNvSpPr/>
          <p:nvPr/>
        </p:nvSpPr>
        <p:spPr>
          <a:xfrm>
            <a:off x="838080" y="2001960"/>
            <a:ext cx="3422880" cy="501480"/>
          </a:xfrm>
          <a:prstGeom prst="roundRect">
            <a:avLst>
              <a:gd name="adj" fmla="val 16762"/>
            </a:avLst>
          </a:prstGeom>
          <a:solidFill>
            <a:srgbClr val="33cc66"/>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Mother’s own milk</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母乳</a:t>
            </a:r>
            <a:endParaRPr b="0" lang="en-US" sz="1400" spc="-1" strike="noStrike">
              <a:latin typeface="Arial"/>
            </a:endParaRPr>
          </a:p>
        </p:txBody>
      </p:sp>
      <p:sp>
        <p:nvSpPr>
          <p:cNvPr id="389" name="Abgerundetes Rechteck 5"/>
          <p:cNvSpPr/>
          <p:nvPr/>
        </p:nvSpPr>
        <p:spPr>
          <a:xfrm>
            <a:off x="8064720" y="2001960"/>
            <a:ext cx="3210840" cy="501480"/>
          </a:xfrm>
          <a:prstGeom prst="roundRect">
            <a:avLst>
              <a:gd name="adj" fmla="val 11972"/>
            </a:avLst>
          </a:prstGeom>
          <a:solidFill>
            <a:srgbClr val="33cc66"/>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Alternative feeds</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替代喂养</a:t>
            </a:r>
            <a:endParaRPr b="0" lang="en-US" sz="1400" spc="-1" strike="noStrike">
              <a:latin typeface="Arial"/>
            </a:endParaRPr>
          </a:p>
        </p:txBody>
      </p:sp>
      <p:sp>
        <p:nvSpPr>
          <p:cNvPr id="390" name="Abgerundetes Rechteck 5"/>
          <p:cNvSpPr/>
          <p:nvPr/>
        </p:nvSpPr>
        <p:spPr>
          <a:xfrm>
            <a:off x="4557600" y="2005920"/>
            <a:ext cx="3210840" cy="497520"/>
          </a:xfrm>
          <a:prstGeom prst="roundRect">
            <a:avLst>
              <a:gd name="adj" fmla="val 16609"/>
            </a:avLst>
          </a:prstGeom>
          <a:solidFill>
            <a:srgbClr val="33cc66"/>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Donor milk</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捐赠乳</a:t>
            </a:r>
            <a:endParaRPr b="0" lang="en-US" sz="1400" spc="-1" strike="noStrike">
              <a:latin typeface="Arial"/>
            </a:endParaRPr>
          </a:p>
        </p:txBody>
      </p:sp>
      <p:sp>
        <p:nvSpPr>
          <p:cNvPr id="391" name="Abgerundetes Rechteck 9"/>
          <p:cNvSpPr/>
          <p:nvPr/>
        </p:nvSpPr>
        <p:spPr>
          <a:xfrm>
            <a:off x="4475520" y="5429520"/>
            <a:ext cx="3502800" cy="628920"/>
          </a:xfrm>
          <a:prstGeom prst="roundRect">
            <a:avLst>
              <a:gd name="adj" fmla="val 0"/>
            </a:avLst>
          </a:prstGeom>
          <a:solidFill>
            <a:srgbClr val="ffffff"/>
          </a:solidFill>
          <a:ln w="12600">
            <a:noFill/>
          </a:ln>
        </p:spPr>
        <p:style>
          <a:lnRef idx="0"/>
          <a:fillRef idx="0"/>
          <a:effectRef idx="0"/>
          <a:fontRef idx="minor"/>
        </p:style>
        <p:txBody>
          <a:bodyPr lIns="38160" rIns="38160" tIns="25560" bIns="25560" anchor="t">
            <a:normAutofit fontScale="80000"/>
          </a:bodyPr>
          <a:p>
            <a:pPr marL="144000" indent="-144000" algn="ctr">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Pasteurisation and sterilisation reduce levels of HMOs in donor milk</a:t>
            </a:r>
            <a:r>
              <a:rPr b="0" lang="en-GB" sz="1446" spc="-1" strike="noStrike" baseline="30000">
                <a:solidFill>
                  <a:srgbClr val="666666"/>
                </a:solidFill>
                <a:latin typeface="Arial"/>
                <a:ea typeface="DejaVu Sans"/>
              </a:rPr>
              <a:t>2,3</a:t>
            </a:r>
            <a:endParaRPr b="0" lang="en-US" sz="1450" spc="-1" strike="noStrike">
              <a:latin typeface="Arial"/>
            </a:endParaRPr>
          </a:p>
          <a:p>
            <a:pPr marL="144000" indent="-144000" algn="ctr">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巴氏消毒和灭菌会降低捐赠乳中的</a:t>
            </a:r>
            <a:r>
              <a:rPr b="0" lang="en-GB" sz="1400" spc="-1" strike="noStrike">
                <a:solidFill>
                  <a:srgbClr val="666666"/>
                </a:solidFill>
                <a:latin typeface="Arial"/>
                <a:ea typeface="DejaVu Sans"/>
              </a:rPr>
              <a:t>HMO</a:t>
            </a:r>
            <a:r>
              <a:rPr b="0" lang="zh-CN" sz="1400" spc="-1" strike="noStrike">
                <a:solidFill>
                  <a:srgbClr val="666666"/>
                </a:solidFill>
                <a:latin typeface="Arial"/>
                <a:ea typeface="DejaVu Sans"/>
              </a:rPr>
              <a:t>水平</a:t>
            </a:r>
            <a:r>
              <a:rPr b="0" lang="en-GB" sz="1446" spc="-1" strike="noStrike" baseline="30000">
                <a:solidFill>
                  <a:srgbClr val="666666"/>
                </a:solidFill>
                <a:latin typeface="Arial"/>
                <a:ea typeface="DejaVu Sans"/>
              </a:rPr>
              <a:t>2,3</a:t>
            </a:r>
            <a:endParaRPr b="0" lang="en-US" sz="1450" spc="-1" strike="noStrike">
              <a:latin typeface="Arial"/>
            </a:endParaRPr>
          </a:p>
        </p:txBody>
      </p:sp>
      <p:sp>
        <p:nvSpPr>
          <p:cNvPr id="392" name="Abgerundetes Rechteck 9"/>
          <p:cNvSpPr/>
          <p:nvPr/>
        </p:nvSpPr>
        <p:spPr>
          <a:xfrm>
            <a:off x="8142480" y="5429520"/>
            <a:ext cx="3133080" cy="407160"/>
          </a:xfrm>
          <a:prstGeom prst="roundRect">
            <a:avLst>
              <a:gd name="adj" fmla="val 0"/>
            </a:avLst>
          </a:prstGeom>
          <a:solidFill>
            <a:srgbClr val="ffffff"/>
          </a:solidFill>
          <a:ln w="12600">
            <a:noFill/>
          </a:ln>
        </p:spPr>
        <p:style>
          <a:lnRef idx="0"/>
          <a:fillRef idx="0"/>
          <a:effectRef idx="0"/>
          <a:fontRef idx="minor"/>
        </p:style>
        <p:txBody>
          <a:bodyPr lIns="38160" rIns="38160" tIns="25560" bIns="25560" anchor="t">
            <a:normAutofit fontScale="70000"/>
          </a:bodyPr>
          <a:p>
            <a:pPr marL="144000" indent="-144000" algn="ctr">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Do not currently contain HMOs</a:t>
            </a:r>
            <a:endParaRPr b="0" lang="en-US" sz="1400" spc="-1" strike="noStrike">
              <a:latin typeface="Arial"/>
            </a:endParaRPr>
          </a:p>
          <a:p>
            <a:pPr marL="144000" indent="-144000" algn="ctr">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目前不含有</a:t>
            </a:r>
            <a:r>
              <a:rPr b="0" lang="en-GB" sz="1400" spc="-1" strike="noStrike">
                <a:solidFill>
                  <a:srgbClr val="666666"/>
                </a:solidFill>
                <a:latin typeface="Arial"/>
                <a:ea typeface="DejaVu Sans"/>
              </a:rPr>
              <a:t>HMO</a:t>
            </a:r>
            <a:endParaRPr b="0" lang="en-US" sz="1400" spc="-1" strike="noStrike">
              <a:latin typeface="Arial"/>
            </a:endParaRPr>
          </a:p>
        </p:txBody>
      </p:sp>
      <p:pic>
        <p:nvPicPr>
          <p:cNvPr id="393" name="Graphic 14" descr=""/>
          <p:cNvPicPr/>
          <p:nvPr/>
        </p:nvPicPr>
        <p:blipFill>
          <a:blip r:embed="rId3"/>
          <a:stretch/>
        </p:blipFill>
        <p:spPr>
          <a:xfrm>
            <a:off x="1232280" y="2641680"/>
            <a:ext cx="2689920" cy="2689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838080" y="365040"/>
            <a:ext cx="5741640" cy="1161000"/>
          </a:xfrm>
          <a:prstGeom prst="rect">
            <a:avLst/>
          </a:prstGeom>
          <a:noFill/>
          <a:ln w="0">
            <a:noFill/>
          </a:ln>
        </p:spPr>
        <p:txBody>
          <a:bodyPr lIns="38160" rIns="38160" tIns="25560" bIns="25560" anchor="ctr">
            <a:normAutofit fontScale="96000"/>
          </a:bodyPr>
          <a:p>
            <a:pPr>
              <a:lnSpc>
                <a:spcPct val="90000"/>
              </a:lnSpc>
              <a:buNone/>
            </a:pPr>
            <a:r>
              <a:rPr b="1" lang="de-CH" sz="2800" spc="-1" strike="noStrike">
                <a:solidFill>
                  <a:srgbClr val="554596"/>
                </a:solidFill>
                <a:latin typeface="Arial"/>
              </a:rPr>
              <a:t>HMOs are the 3rd largest solid component in human milk</a:t>
            </a:r>
            <a:endParaRPr b="0" lang="en-US" sz="2800" spc="-1" strike="noStrike">
              <a:latin typeface="Arial"/>
            </a:endParaRPr>
          </a:p>
          <a:p>
            <a:pPr>
              <a:lnSpc>
                <a:spcPct val="90000"/>
              </a:lnSpc>
              <a:buNone/>
            </a:pPr>
            <a:r>
              <a:rPr b="1" lang="de-CH" sz="2800" spc="-1" strike="noStrike">
                <a:solidFill>
                  <a:srgbClr val="554596"/>
                </a:solidFill>
                <a:latin typeface="Arial"/>
              </a:rPr>
              <a:t>HMOs </a:t>
            </a:r>
            <a:r>
              <a:rPr b="1" lang="zh-CN" sz="2800" spc="-1" strike="noStrike">
                <a:solidFill>
                  <a:srgbClr val="554596"/>
                </a:solidFill>
                <a:latin typeface="Arial"/>
              </a:rPr>
              <a:t>是母乳中第三大固体成分</a:t>
            </a:r>
            <a:endParaRPr b="0" lang="en-US" sz="2800" spc="-1" strike="noStrike">
              <a:latin typeface="Arial"/>
            </a:endParaRPr>
          </a:p>
        </p:txBody>
      </p:sp>
      <p:sp>
        <p:nvSpPr>
          <p:cNvPr id="395" name="Abgerundetes Rechteck 12"/>
          <p:cNvSpPr/>
          <p:nvPr/>
        </p:nvSpPr>
        <p:spPr>
          <a:xfrm>
            <a:off x="1309680" y="3895560"/>
            <a:ext cx="405000" cy="115560"/>
          </a:xfrm>
          <a:prstGeom prst="roundRect">
            <a:avLst>
              <a:gd name="adj" fmla="val 16667"/>
            </a:avLst>
          </a:prstGeom>
          <a:solidFill>
            <a:srgbClr val="ffffff"/>
          </a:solidFill>
          <a:ln w="12600">
            <a:solidFill>
              <a:srgbClr val="ffffff"/>
            </a:solidFill>
            <a:miter/>
          </a:ln>
        </p:spPr>
        <p:style>
          <a:lnRef idx="0"/>
          <a:fillRef idx="0"/>
          <a:effectRef idx="0"/>
          <a:fontRef idx="minor"/>
        </p:style>
      </p:sp>
      <p:sp>
        <p:nvSpPr>
          <p:cNvPr id="396" name="Rechteck 6"/>
          <p:cNvSpPr/>
          <p:nvPr/>
        </p:nvSpPr>
        <p:spPr>
          <a:xfrm>
            <a:off x="2331000" y="5858640"/>
            <a:ext cx="9191520" cy="332640"/>
          </a:xfrm>
          <a:prstGeom prst="rect">
            <a:avLst/>
          </a:prstGeom>
          <a:noFill/>
          <a:ln w="0">
            <a:noFill/>
          </a:ln>
        </p:spPr>
        <p:style>
          <a:lnRef idx="0"/>
          <a:fillRef idx="0"/>
          <a:effectRef idx="0"/>
          <a:fontRef idx="minor"/>
        </p:style>
        <p:txBody>
          <a:bodyPr lIns="38160" rIns="38160" tIns="25560" bIns="25560" anchor="t">
            <a:normAutofit fontScale="75000"/>
          </a:bodyPr>
          <a:p>
            <a:pPr algn="r">
              <a:lnSpc>
                <a:spcPct val="100000"/>
              </a:lnSpc>
              <a:buNone/>
            </a:pPr>
            <a:r>
              <a:rPr b="0" lang="en-US" sz="800" spc="-1" strike="noStrike">
                <a:solidFill>
                  <a:srgbClr val="a3a3a3"/>
                </a:solidFill>
                <a:latin typeface="Arial"/>
                <a:ea typeface="DejaVu Sans"/>
              </a:rPr>
              <a:t>DFL, difucosyllactose (also named as LDFT, lactodifucotetraose); DFLNHa, difucosyllacto-N-hexaose a; DSNLT, disialyllacto-N-tetraose; FL, fucosyllactose; HMO, human milk oligosaccharide; LNDFH, lacto-N-difucohexaose; LNFP, lacto-N-fucopentaose; LNT, lacto-N-tetraose; LNnT, Lacto-N-neotetraose; LST, sialyl-lacto-N-tetraose; MFLNH, monofucosyllacto-N-hexaose; SL, sialyllactose.</a:t>
            </a:r>
            <a:endParaRPr b="0" lang="en-US" sz="800" spc="-1" strike="noStrike">
              <a:latin typeface="Arial"/>
            </a:endParaRPr>
          </a:p>
          <a:p>
            <a:pPr algn="r">
              <a:lnSpc>
                <a:spcPct val="100000"/>
              </a:lnSpc>
              <a:buNone/>
            </a:pPr>
            <a:r>
              <a:rPr b="0" lang="en-US" sz="800" spc="-1" strike="noStrike">
                <a:solidFill>
                  <a:srgbClr val="a3a3a3"/>
                </a:solidFill>
                <a:latin typeface="Arial"/>
                <a:ea typeface="DejaVu Sans"/>
              </a:rPr>
              <a:t>DFL</a:t>
            </a:r>
            <a:r>
              <a:rPr b="0" lang="zh-CN" sz="800" spc="-1" strike="noStrike">
                <a:solidFill>
                  <a:srgbClr val="a3a3a3"/>
                </a:solidFill>
                <a:latin typeface="Arial"/>
                <a:ea typeface="DejaVu Sans"/>
              </a:rPr>
              <a:t>，二岩藻糖基乳糖（也称为 </a:t>
            </a:r>
            <a:r>
              <a:rPr b="0" lang="en-US" sz="800" spc="-1" strike="noStrike">
                <a:solidFill>
                  <a:srgbClr val="a3a3a3"/>
                </a:solidFill>
                <a:latin typeface="Arial"/>
                <a:ea typeface="DejaVu Sans"/>
              </a:rPr>
              <a:t>LDFT</a:t>
            </a:r>
            <a:r>
              <a:rPr b="0" lang="zh-CN" sz="800" spc="-1" strike="noStrike">
                <a:solidFill>
                  <a:srgbClr val="a3a3a3"/>
                </a:solidFill>
                <a:latin typeface="Arial"/>
                <a:ea typeface="DejaVu Sans"/>
              </a:rPr>
              <a:t>，乳二岩藻糖四糖）；</a:t>
            </a:r>
            <a:r>
              <a:rPr b="0" lang="en-US" sz="800" spc="-1" strike="noStrike">
                <a:solidFill>
                  <a:srgbClr val="a3a3a3"/>
                </a:solidFill>
                <a:latin typeface="Arial"/>
                <a:ea typeface="DejaVu Sans"/>
              </a:rPr>
              <a:t>DFLNHa</a:t>
            </a:r>
            <a:r>
              <a:rPr b="0" lang="zh-CN" sz="800" spc="-1" strike="noStrike">
                <a:solidFill>
                  <a:srgbClr val="a3a3a3"/>
                </a:solidFill>
                <a:latin typeface="Arial"/>
                <a:ea typeface="DejaVu Sans"/>
              </a:rPr>
              <a:t>，二岩藻糖基乳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六糖 </a:t>
            </a:r>
            <a:r>
              <a:rPr b="0" lang="en-US" sz="800" spc="-1" strike="noStrike">
                <a:solidFill>
                  <a:srgbClr val="a3a3a3"/>
                </a:solidFill>
                <a:latin typeface="Arial"/>
                <a:ea typeface="DejaVu Sans"/>
              </a:rPr>
              <a:t>a</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DSNLT</a:t>
            </a:r>
            <a:r>
              <a:rPr b="0" lang="zh-CN" sz="800" spc="-1" strike="noStrike">
                <a:solidFill>
                  <a:srgbClr val="a3a3a3"/>
                </a:solidFill>
                <a:latin typeface="Arial"/>
                <a:ea typeface="DejaVu Sans"/>
              </a:rPr>
              <a:t>，二唾液酸乳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四糖；</a:t>
            </a:r>
            <a:r>
              <a:rPr b="0" lang="en-US" sz="800" spc="-1" strike="noStrike">
                <a:solidFill>
                  <a:srgbClr val="a3a3a3"/>
                </a:solidFill>
                <a:latin typeface="Arial"/>
                <a:ea typeface="DejaVu Sans"/>
              </a:rPr>
              <a:t>FL</a:t>
            </a:r>
            <a:r>
              <a:rPr b="0" lang="zh-CN" sz="800" spc="-1" strike="noStrike">
                <a:solidFill>
                  <a:srgbClr val="a3a3a3"/>
                </a:solidFill>
                <a:latin typeface="Arial"/>
                <a:ea typeface="DejaVu Sans"/>
              </a:rPr>
              <a:t>，岩藻糖基乳糖；</a:t>
            </a:r>
            <a:r>
              <a:rPr b="0" lang="en-US" sz="800" spc="-1" strike="noStrike">
                <a:solidFill>
                  <a:srgbClr val="a3a3a3"/>
                </a:solidFill>
                <a:latin typeface="Arial"/>
                <a:ea typeface="DejaVu Sans"/>
              </a:rPr>
              <a:t>HMO</a:t>
            </a:r>
            <a:r>
              <a:rPr b="0" lang="zh-CN" sz="800" spc="-1" strike="noStrike">
                <a:solidFill>
                  <a:srgbClr val="a3a3a3"/>
                </a:solidFill>
                <a:latin typeface="Arial"/>
                <a:ea typeface="DejaVu Sans"/>
              </a:rPr>
              <a:t>，人乳低聚糖；</a:t>
            </a:r>
            <a:r>
              <a:rPr b="0" lang="en-US" sz="800" spc="-1" strike="noStrike">
                <a:solidFill>
                  <a:srgbClr val="a3a3a3"/>
                </a:solidFill>
                <a:latin typeface="Arial"/>
                <a:ea typeface="DejaVu Sans"/>
              </a:rPr>
              <a:t>LNDFH</a:t>
            </a:r>
            <a:r>
              <a:rPr b="0" lang="zh-CN" sz="800" spc="-1" strike="noStrike">
                <a:solidFill>
                  <a:srgbClr val="a3a3a3"/>
                </a:solidFill>
                <a:latin typeface="Arial"/>
                <a:ea typeface="DejaVu Sans"/>
              </a:rPr>
              <a:t>，乳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二岩藻糖六糖；</a:t>
            </a:r>
            <a:r>
              <a:rPr b="0" lang="en-US" sz="800" spc="-1" strike="noStrike">
                <a:solidFill>
                  <a:srgbClr val="a3a3a3"/>
                </a:solidFill>
                <a:latin typeface="Arial"/>
                <a:ea typeface="DejaVu Sans"/>
              </a:rPr>
              <a:t>LNFP</a:t>
            </a:r>
            <a:r>
              <a:rPr b="0" lang="zh-CN" sz="800" spc="-1" strike="noStrike">
                <a:solidFill>
                  <a:srgbClr val="a3a3a3"/>
                </a:solidFill>
                <a:latin typeface="Arial"/>
                <a:ea typeface="DejaVu Sans"/>
              </a:rPr>
              <a:t>，乳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岩藻糖五糖；</a:t>
            </a:r>
            <a:r>
              <a:rPr b="0" lang="en-US" sz="800" spc="-1" strike="noStrike">
                <a:solidFill>
                  <a:srgbClr val="a3a3a3"/>
                </a:solidFill>
                <a:latin typeface="Arial"/>
                <a:ea typeface="DejaVu Sans"/>
              </a:rPr>
              <a:t>LNT</a:t>
            </a:r>
            <a:r>
              <a:rPr b="0" lang="zh-CN" sz="800" spc="-1" strike="noStrike">
                <a:solidFill>
                  <a:srgbClr val="a3a3a3"/>
                </a:solidFill>
                <a:latin typeface="Arial"/>
                <a:ea typeface="DejaVu Sans"/>
              </a:rPr>
              <a:t>，乳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四糖；</a:t>
            </a:r>
            <a:r>
              <a:rPr b="0" lang="en-US"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r>
              <a:rPr b="0" lang="en-US" sz="800" spc="-1" strike="noStrike">
                <a:solidFill>
                  <a:srgbClr val="a3a3a3"/>
                </a:solidFill>
                <a:latin typeface="Arial"/>
                <a:ea typeface="DejaVu Sans"/>
              </a:rPr>
              <a:t>LST</a:t>
            </a:r>
            <a:r>
              <a:rPr b="0" lang="zh-CN" sz="800" spc="-1" strike="noStrike">
                <a:solidFill>
                  <a:srgbClr val="a3a3a3"/>
                </a:solidFill>
                <a:latin typeface="Arial"/>
                <a:ea typeface="DejaVu Sans"/>
              </a:rPr>
              <a:t>，唾液酸乳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四糖；</a:t>
            </a:r>
            <a:r>
              <a:rPr b="0" lang="en-US" sz="800" spc="-1" strike="noStrike">
                <a:solidFill>
                  <a:srgbClr val="a3a3a3"/>
                </a:solidFill>
                <a:latin typeface="Arial"/>
                <a:ea typeface="DejaVu Sans"/>
              </a:rPr>
              <a:t>MFLNH</a:t>
            </a:r>
            <a:r>
              <a:rPr b="0" lang="zh-CN" sz="800" spc="-1" strike="noStrike">
                <a:solidFill>
                  <a:srgbClr val="a3a3a3"/>
                </a:solidFill>
                <a:latin typeface="Arial"/>
                <a:ea typeface="DejaVu Sans"/>
              </a:rPr>
              <a:t>，单岩藻糖基乳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六糖；</a:t>
            </a:r>
            <a:r>
              <a:rPr b="0" lang="en-US" sz="800" spc="-1" strike="noStrike">
                <a:solidFill>
                  <a:srgbClr val="a3a3a3"/>
                </a:solidFill>
                <a:latin typeface="Arial"/>
                <a:ea typeface="DejaVu Sans"/>
              </a:rPr>
              <a:t>SL</a:t>
            </a:r>
            <a:r>
              <a:rPr b="0" lang="zh-CN" sz="800" spc="-1" strike="noStrike">
                <a:solidFill>
                  <a:srgbClr val="a3a3a3"/>
                </a:solidFill>
                <a:latin typeface="Arial"/>
                <a:ea typeface="DejaVu Sans"/>
              </a:rPr>
              <a:t>，唾液酸乳糖。</a:t>
            </a:r>
            <a:endParaRPr b="0" lang="en-US" sz="800" spc="-1" strike="noStrike">
              <a:latin typeface="Arial"/>
            </a:endParaRPr>
          </a:p>
        </p:txBody>
      </p:sp>
      <p:sp>
        <p:nvSpPr>
          <p:cNvPr id="397" name="Textfeld 9"/>
          <p:cNvSpPr/>
          <p:nvPr/>
        </p:nvSpPr>
        <p:spPr>
          <a:xfrm>
            <a:off x="880560" y="1806120"/>
            <a:ext cx="204120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Solid components</a:t>
            </a:r>
            <a:r>
              <a:rPr b="0" lang="en-GB" sz="1446" spc="-1" strike="noStrike" baseline="30000">
                <a:solidFill>
                  <a:srgbClr val="554596"/>
                </a:solidFill>
                <a:latin typeface="Arial"/>
                <a:ea typeface="DejaVu Sans"/>
              </a:rPr>
              <a:t>1-3</a:t>
            </a:r>
            <a:endParaRPr b="0" lang="en-US" sz="1450" spc="-1" strike="noStrike">
              <a:latin typeface="Arial"/>
            </a:endParaRPr>
          </a:p>
          <a:p>
            <a:pPr>
              <a:lnSpc>
                <a:spcPct val="100000"/>
              </a:lnSpc>
              <a:buNone/>
            </a:pPr>
            <a:r>
              <a:rPr b="1" lang="zh-CN" sz="1400" spc="-1" strike="noStrike">
                <a:solidFill>
                  <a:srgbClr val="554596"/>
                </a:solidFill>
                <a:latin typeface="Arial"/>
                <a:ea typeface="DejaVu Sans"/>
              </a:rPr>
              <a:t>固体成分</a:t>
            </a:r>
            <a:r>
              <a:rPr b="0" lang="en-GB" sz="1446" spc="-1" strike="noStrike" baseline="30000">
                <a:solidFill>
                  <a:srgbClr val="554596"/>
                </a:solidFill>
                <a:latin typeface="Arial"/>
                <a:ea typeface="DejaVu Sans"/>
              </a:rPr>
              <a:t>1-3</a:t>
            </a:r>
            <a:endParaRPr b="0" lang="en-US" sz="1450" spc="-1" strike="noStrike">
              <a:latin typeface="Arial"/>
            </a:endParaRPr>
          </a:p>
        </p:txBody>
      </p:sp>
      <p:sp>
        <p:nvSpPr>
          <p:cNvPr id="398" name="Textfeld 31"/>
          <p:cNvSpPr/>
          <p:nvPr/>
        </p:nvSpPr>
        <p:spPr>
          <a:xfrm>
            <a:off x="4006080" y="1613520"/>
            <a:ext cx="2352600" cy="515520"/>
          </a:xfrm>
          <a:prstGeom prst="rect">
            <a:avLst/>
          </a:prstGeom>
          <a:noFill/>
          <a:ln w="0">
            <a:noFill/>
          </a:ln>
        </p:spPr>
        <p:style>
          <a:lnRef idx="0"/>
          <a:fillRef idx="0"/>
          <a:effectRef idx="0"/>
          <a:fontRef idx="minor"/>
        </p:style>
        <p:txBody>
          <a:bodyPr lIns="38160" rIns="38160" tIns="25560" bIns="25560" anchor="t">
            <a:normAutofit fontScale="54000"/>
          </a:bodyPr>
          <a:p>
            <a:pPr>
              <a:lnSpc>
                <a:spcPct val="100000"/>
              </a:lnSpc>
              <a:buNone/>
            </a:pPr>
            <a:r>
              <a:rPr b="1" lang="en-GB" sz="1400" spc="-1" strike="noStrike">
                <a:solidFill>
                  <a:srgbClr val="554596"/>
                </a:solidFill>
                <a:latin typeface="Arial"/>
                <a:ea typeface="DejaVu Sans"/>
              </a:rPr>
              <a:t>&gt; 200 HMOs identified</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已鉴定出 </a:t>
            </a:r>
            <a:r>
              <a:rPr b="1" lang="en-GB" sz="1400" spc="-1" strike="noStrike">
                <a:solidFill>
                  <a:srgbClr val="554596"/>
                </a:solidFill>
                <a:latin typeface="Arial"/>
                <a:ea typeface="DejaVu Sans"/>
              </a:rPr>
              <a:t>&gt; 200 </a:t>
            </a:r>
            <a:r>
              <a:rPr b="1" lang="zh-CN" sz="1400" spc="-1" strike="noStrike">
                <a:solidFill>
                  <a:srgbClr val="554596"/>
                </a:solidFill>
                <a:latin typeface="Arial"/>
                <a:ea typeface="DejaVu Sans"/>
              </a:rPr>
              <a:t>种 </a:t>
            </a:r>
            <a:r>
              <a:rPr b="1" lang="en-GB" sz="1400" spc="-1" strike="noStrike">
                <a:solidFill>
                  <a:srgbClr val="554596"/>
                </a:solidFill>
                <a:latin typeface="Arial"/>
                <a:ea typeface="DejaVu Sans"/>
              </a:rPr>
              <a:t>HMOs</a:t>
            </a:r>
            <a:endParaRPr b="0" lang="en-US" sz="1400" spc="-1" strike="noStrike">
              <a:latin typeface="Arial"/>
            </a:endParaRPr>
          </a:p>
          <a:p>
            <a:pPr>
              <a:lnSpc>
                <a:spcPct val="100000"/>
              </a:lnSpc>
              <a:buNone/>
            </a:pPr>
            <a:r>
              <a:rPr b="1" lang="en-GB" sz="1400" spc="-1" strike="noStrike">
                <a:solidFill>
                  <a:srgbClr val="554596"/>
                </a:solidFill>
                <a:latin typeface="Arial"/>
                <a:ea typeface="DejaVu Sans"/>
              </a:rPr>
              <a:t>20-30 HMOs quantified</a:t>
            </a:r>
            <a:r>
              <a:rPr b="0" lang="en-GB" sz="1446" spc="-1" strike="noStrike" baseline="30000">
                <a:solidFill>
                  <a:srgbClr val="554596"/>
                </a:solidFill>
                <a:latin typeface="Arial"/>
                <a:ea typeface="DejaVu Sans"/>
              </a:rPr>
              <a:t>4-11</a:t>
            </a:r>
            <a:endParaRPr b="0" lang="en-US" sz="1450" spc="-1" strike="noStrike">
              <a:latin typeface="Arial"/>
            </a:endParaRPr>
          </a:p>
          <a:p>
            <a:pPr>
              <a:lnSpc>
                <a:spcPct val="100000"/>
              </a:lnSpc>
              <a:buNone/>
            </a:pPr>
            <a:r>
              <a:rPr b="1" lang="zh-CN" sz="1400" spc="-1" strike="noStrike">
                <a:solidFill>
                  <a:srgbClr val="554596"/>
                </a:solidFill>
                <a:latin typeface="Arial"/>
                <a:ea typeface="DejaVu Sans"/>
              </a:rPr>
              <a:t>定量分析了 </a:t>
            </a:r>
            <a:r>
              <a:rPr b="1" lang="en-GB" sz="1400" spc="-1" strike="noStrike">
                <a:solidFill>
                  <a:srgbClr val="554596"/>
                </a:solidFill>
                <a:latin typeface="Arial"/>
                <a:ea typeface="DejaVu Sans"/>
              </a:rPr>
              <a:t>20-30 </a:t>
            </a:r>
            <a:r>
              <a:rPr b="1" lang="zh-CN" sz="1400" spc="-1" strike="noStrike">
                <a:solidFill>
                  <a:srgbClr val="554596"/>
                </a:solidFill>
                <a:latin typeface="Arial"/>
                <a:ea typeface="DejaVu Sans"/>
              </a:rPr>
              <a:t>种 </a:t>
            </a:r>
            <a:r>
              <a:rPr b="1" lang="en-GB" sz="1400" spc="-1" strike="noStrike">
                <a:solidFill>
                  <a:srgbClr val="554596"/>
                </a:solidFill>
                <a:latin typeface="Arial"/>
                <a:ea typeface="DejaVu Sans"/>
              </a:rPr>
              <a:t>HMOs</a:t>
            </a:r>
            <a:r>
              <a:rPr b="0" lang="en-GB" sz="1446" spc="-1" strike="noStrike" baseline="30000">
                <a:solidFill>
                  <a:srgbClr val="554596"/>
                </a:solidFill>
                <a:latin typeface="Arial"/>
                <a:ea typeface="DejaVu Sans"/>
              </a:rPr>
              <a:t>4-11</a:t>
            </a:r>
            <a:endParaRPr b="0" lang="en-US" sz="1450" spc="-1" strike="noStrike">
              <a:latin typeface="Arial"/>
            </a:endParaRPr>
          </a:p>
        </p:txBody>
      </p:sp>
      <p:sp>
        <p:nvSpPr>
          <p:cNvPr id="399" name="Textfeld 32"/>
          <p:cNvSpPr/>
          <p:nvPr/>
        </p:nvSpPr>
        <p:spPr>
          <a:xfrm>
            <a:off x="7443000" y="1700640"/>
            <a:ext cx="2971800" cy="515520"/>
          </a:xfrm>
          <a:prstGeom prst="rect">
            <a:avLst/>
          </a:prstGeom>
          <a:noFill/>
          <a:ln w="0">
            <a:noFill/>
          </a:ln>
        </p:spPr>
        <p:style>
          <a:lnRef idx="0"/>
          <a:fillRef idx="0"/>
          <a:effectRef idx="0"/>
          <a:fontRef idx="minor"/>
        </p:style>
        <p:txBody>
          <a:bodyPr lIns="38160" rIns="38160" tIns="25560" bIns="25560" anchor="t">
            <a:normAutofit fontScale="72000"/>
          </a:bodyPr>
          <a:p>
            <a:pPr>
              <a:lnSpc>
                <a:spcPct val="100000"/>
              </a:lnSpc>
              <a:buNone/>
            </a:pPr>
            <a:r>
              <a:rPr b="1" lang="en-GB" sz="1400" spc="-1" strike="noStrike">
                <a:solidFill>
                  <a:srgbClr val="554596"/>
                </a:solidFill>
                <a:latin typeface="Arial"/>
                <a:ea typeface="DejaVu Sans"/>
              </a:rPr>
              <a:t>Three main HMO categories based on their building blocks</a:t>
            </a:r>
            <a:r>
              <a:rPr b="0" lang="en-GB" sz="1446" spc="-1" strike="noStrike" baseline="30000">
                <a:solidFill>
                  <a:srgbClr val="554596"/>
                </a:solidFill>
                <a:latin typeface="Arial"/>
                <a:ea typeface="DejaVu Sans"/>
              </a:rPr>
              <a:t>4-11</a:t>
            </a:r>
            <a:endParaRPr b="0" lang="en-US" sz="1450" spc="-1" strike="noStrike">
              <a:latin typeface="Arial"/>
            </a:endParaRPr>
          </a:p>
          <a:p>
            <a:pPr>
              <a:lnSpc>
                <a:spcPct val="100000"/>
              </a:lnSpc>
              <a:buNone/>
            </a:pPr>
            <a:r>
              <a:rPr b="1" lang="zh-CN" sz="1400" spc="-1" strike="noStrike">
                <a:solidFill>
                  <a:srgbClr val="554596"/>
                </a:solidFill>
                <a:latin typeface="Arial"/>
                <a:ea typeface="DejaVu Sans"/>
              </a:rPr>
              <a:t>基于其构建单元的三种主要 </a:t>
            </a:r>
            <a:r>
              <a:rPr b="1" lang="en-GB" sz="1400" spc="-1" strike="noStrike">
                <a:solidFill>
                  <a:srgbClr val="554596"/>
                </a:solidFill>
                <a:latin typeface="Arial"/>
                <a:ea typeface="DejaVu Sans"/>
              </a:rPr>
              <a:t>HMO </a:t>
            </a:r>
            <a:r>
              <a:rPr b="1" lang="zh-CN" sz="1400" spc="-1" strike="noStrike">
                <a:solidFill>
                  <a:srgbClr val="554596"/>
                </a:solidFill>
                <a:latin typeface="Arial"/>
                <a:ea typeface="DejaVu Sans"/>
              </a:rPr>
              <a:t>类别</a:t>
            </a:r>
            <a:r>
              <a:rPr b="0" lang="en-GB" sz="1446" spc="-1" strike="noStrike" baseline="30000">
                <a:solidFill>
                  <a:srgbClr val="554596"/>
                </a:solidFill>
                <a:latin typeface="Arial"/>
                <a:ea typeface="DejaVu Sans"/>
              </a:rPr>
              <a:t>4-11</a:t>
            </a:r>
            <a:endParaRPr b="0" lang="en-US" sz="1450" spc="-1" strike="noStrike">
              <a:latin typeface="Arial"/>
            </a:endParaRPr>
          </a:p>
        </p:txBody>
      </p:sp>
      <p:sp>
        <p:nvSpPr>
          <p:cNvPr id="400" name="Textfeld 24"/>
          <p:cNvSpPr/>
          <p:nvPr/>
        </p:nvSpPr>
        <p:spPr>
          <a:xfrm>
            <a:off x="5062320" y="6360120"/>
            <a:ext cx="6460200" cy="332640"/>
          </a:xfrm>
          <a:prstGeom prst="rect">
            <a:avLst/>
          </a:prstGeom>
          <a:noFill/>
          <a:ln w="0">
            <a:noFill/>
          </a:ln>
        </p:spPr>
        <p:style>
          <a:lnRef idx="0"/>
          <a:fillRef idx="0"/>
          <a:effectRef idx="0"/>
          <a:fontRef idx="minor"/>
        </p:style>
        <p:txBody>
          <a:bodyPr lIns="38160" rIns="38160" tIns="25560" bIns="25560" anchor="t">
            <a:normAutofit fontScale="57000"/>
          </a:bodyPr>
          <a:p>
            <a:pPr algn="r">
              <a:lnSpc>
                <a:spcPct val="100000"/>
              </a:lnSpc>
              <a:buNone/>
            </a:pPr>
            <a:r>
              <a:rPr b="0" lang="en-US" sz="800" spc="-1" strike="noStrike">
                <a:solidFill>
                  <a:srgbClr val="a3a3a3"/>
                </a:solidFill>
                <a:latin typeface="Arial"/>
                <a:ea typeface="DejaVu Sans"/>
              </a:rPr>
              <a:t>1. Zivkovic AM et al., 2011; 2. Zivkokiv AM et al., 2013; 3. Bode L, 2012; 4. Hennet T et al., 2014;  5. Bode L, 2015; 6. Thurl S et al., 2017; 7. Austin S et al., 2016; 8. Sprenger N et al., 2017; 9. Samuel TM et al.,2019; 10. Austin S et al., 2019; 11. Lefebvre G et al., 2020. </a:t>
            </a:r>
            <a:endParaRPr b="0" lang="en-US" sz="800" spc="-1" strike="noStrike">
              <a:latin typeface="Arial"/>
            </a:endParaRPr>
          </a:p>
          <a:p>
            <a:pPr algn="r">
              <a:lnSpc>
                <a:spcPct val="100000"/>
              </a:lnSpc>
              <a:buNone/>
            </a:pPr>
            <a:r>
              <a:rPr b="0" lang="en-US" sz="800" spc="-1" strike="noStrike">
                <a:solidFill>
                  <a:srgbClr val="a3a3a3"/>
                </a:solidFill>
                <a:latin typeface="Arial"/>
                <a:ea typeface="DejaVu Sans"/>
              </a:rPr>
              <a:t>1. Zivkovic AM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2011</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2. Zivkokiv AM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2013</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3. Bode L</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2012</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4. Hennet T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2014</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5. Bode L</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2015</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6. Thurl S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2017</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7. Austin S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2016</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8. Sprenger N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2017</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9. Samuel TM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2019</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10. Austin S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2019</a:t>
            </a:r>
            <a:r>
              <a:rPr b="0" lang="zh-CN" sz="800" spc="-1" strike="noStrike">
                <a:solidFill>
                  <a:srgbClr val="a3a3a3"/>
                </a:solidFill>
                <a:latin typeface="Arial"/>
                <a:ea typeface="DejaVu Sans"/>
              </a:rPr>
              <a:t>；</a:t>
            </a:r>
            <a:r>
              <a:rPr b="0" lang="en-US" sz="800" spc="-1" strike="noStrike">
                <a:solidFill>
                  <a:srgbClr val="a3a3a3"/>
                </a:solidFill>
                <a:latin typeface="Arial"/>
                <a:ea typeface="DejaVu Sans"/>
              </a:rPr>
              <a:t>11. Lefebvre G </a:t>
            </a:r>
            <a:r>
              <a:rPr b="0" lang="zh-CN" sz="800" spc="-1" strike="noStrike">
                <a:solidFill>
                  <a:srgbClr val="a3a3a3"/>
                </a:solidFill>
                <a:latin typeface="Arial"/>
                <a:ea typeface="DejaVu Sans"/>
              </a:rPr>
              <a:t>等，</a:t>
            </a:r>
            <a:r>
              <a:rPr b="0" lang="en-US" sz="800" spc="-1" strike="noStrike">
                <a:solidFill>
                  <a:srgbClr val="a3a3a3"/>
                </a:solidFill>
                <a:latin typeface="Arial"/>
                <a:ea typeface="DejaVu Sans"/>
              </a:rPr>
              <a:t>2020</a:t>
            </a:r>
            <a:r>
              <a:rPr b="0" lang="zh-CN" sz="800" spc="-1" strike="noStrike">
                <a:solidFill>
                  <a:srgbClr val="a3a3a3"/>
                </a:solidFill>
                <a:latin typeface="Arial"/>
                <a:ea typeface="DejaVu Sans"/>
              </a:rPr>
              <a:t>。</a:t>
            </a:r>
            <a:endParaRPr b="0" lang="en-US" sz="800" spc="-1" strike="noStrike">
              <a:latin typeface="Arial"/>
            </a:endParaRPr>
          </a:p>
        </p:txBody>
      </p:sp>
      <p:sp>
        <p:nvSpPr>
          <p:cNvPr id="401" name="Abgerundetes Rechteck 9"/>
          <p:cNvSpPr/>
          <p:nvPr/>
        </p:nvSpPr>
        <p:spPr>
          <a:xfrm>
            <a:off x="7556400" y="2461680"/>
            <a:ext cx="3684600" cy="794880"/>
          </a:xfrm>
          <a:prstGeom prst="roundRect">
            <a:avLst>
              <a:gd name="adj" fmla="val 10596"/>
            </a:avLst>
          </a:prstGeom>
          <a:solidFill>
            <a:srgbClr val="ffffff"/>
          </a:solidFill>
          <a:ln w="12600">
            <a:solidFill>
              <a:srgbClr val="33cc66"/>
            </a:solidFill>
            <a:miter/>
          </a:ln>
        </p:spPr>
        <p:style>
          <a:lnRef idx="0"/>
          <a:fillRef idx="0"/>
          <a:effectRef idx="0"/>
          <a:fontRef idx="minor"/>
        </p:style>
        <p:txBody>
          <a:bodyPr lIns="38160" rIns="38160" tIns="25560" bIns="25560" anchor="ctr">
            <a:normAutofit fontScale="73000"/>
          </a:bodyPr>
          <a:p>
            <a:pPr marL="144000" indent="-144000">
              <a:lnSpc>
                <a:spcPct val="100000"/>
              </a:lnSpc>
              <a:spcAft>
                <a:spcPts val="601"/>
              </a:spcAft>
              <a:buClr>
                <a:srgbClr val="5d7de1"/>
              </a:buClr>
              <a:buFont typeface="Wingdings" charset="2"/>
              <a:buChar char=""/>
            </a:pPr>
            <a:r>
              <a:rPr b="1" lang="en-GB" sz="1400" spc="-1" strike="noStrike">
                <a:solidFill>
                  <a:srgbClr val="666666"/>
                </a:solidFill>
                <a:latin typeface="Arial"/>
                <a:ea typeface="DejaVu Sans"/>
              </a:rPr>
              <a:t>Non-fucosylated neutral (core) HMOs </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1" lang="zh-CN" sz="1400" spc="-1" strike="noStrike">
                <a:solidFill>
                  <a:srgbClr val="666666"/>
                </a:solidFill>
                <a:latin typeface="Arial"/>
                <a:ea typeface="DejaVu Sans"/>
              </a:rPr>
              <a:t>非岩藻糖基化的中性（核心）</a:t>
            </a:r>
            <a:r>
              <a:rPr b="1" lang="en-GB" sz="1400" spc="-1" strike="noStrike">
                <a:solidFill>
                  <a:srgbClr val="666666"/>
                </a:solidFill>
                <a:latin typeface="Arial"/>
                <a:ea typeface="DejaVu Sans"/>
              </a:rPr>
              <a:t>HMOs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200" spc="-1" strike="noStrike">
                <a:solidFill>
                  <a:srgbClr val="666666"/>
                </a:solidFill>
                <a:latin typeface="Arial"/>
                <a:ea typeface="DejaVu Sans"/>
              </a:rPr>
              <a:t>e.g., LNnT, LNT</a:t>
            </a:r>
            <a:endParaRPr b="0" lang="en-US" sz="1200" spc="-1" strike="noStrike">
              <a:latin typeface="Arial"/>
            </a:endParaRPr>
          </a:p>
          <a:p>
            <a:pPr marL="144000" indent="-144000">
              <a:lnSpc>
                <a:spcPct val="100000"/>
              </a:lnSpc>
              <a:spcAft>
                <a:spcPts val="601"/>
              </a:spcAft>
              <a:buClr>
                <a:srgbClr val="5d7de1"/>
              </a:buClr>
              <a:buFont typeface="Wingdings" charset="2"/>
              <a:buChar char=""/>
            </a:pPr>
            <a:r>
              <a:rPr b="0" lang="zh-CN" sz="1200" spc="-1" strike="noStrike">
                <a:solidFill>
                  <a:srgbClr val="666666"/>
                </a:solidFill>
                <a:latin typeface="Arial"/>
                <a:ea typeface="DejaVu Sans"/>
              </a:rPr>
              <a:t>例如，</a:t>
            </a:r>
            <a:r>
              <a:rPr b="0" lang="en-GB" sz="1200" spc="-1" strike="noStrike">
                <a:solidFill>
                  <a:srgbClr val="666666"/>
                </a:solidFill>
                <a:latin typeface="Arial"/>
                <a:ea typeface="DejaVu Sans"/>
              </a:rPr>
              <a:t>LNnT</a:t>
            </a:r>
            <a:r>
              <a:rPr b="0" lang="zh-CN" sz="1200" spc="-1" strike="noStrike">
                <a:solidFill>
                  <a:srgbClr val="666666"/>
                </a:solidFill>
                <a:latin typeface="Arial"/>
                <a:ea typeface="DejaVu Sans"/>
              </a:rPr>
              <a:t>，</a:t>
            </a:r>
            <a:r>
              <a:rPr b="0" lang="en-GB" sz="1200" spc="-1" strike="noStrike">
                <a:solidFill>
                  <a:srgbClr val="666666"/>
                </a:solidFill>
                <a:latin typeface="Arial"/>
                <a:ea typeface="DejaVu Sans"/>
              </a:rPr>
              <a:t>LNT</a:t>
            </a:r>
            <a:endParaRPr b="0" lang="en-US" sz="1200" spc="-1" strike="noStrike">
              <a:latin typeface="Arial"/>
            </a:endParaRPr>
          </a:p>
        </p:txBody>
      </p:sp>
      <p:sp>
        <p:nvSpPr>
          <p:cNvPr id="402" name="Abgerundetes Rechteck 9"/>
          <p:cNvSpPr/>
          <p:nvPr/>
        </p:nvSpPr>
        <p:spPr>
          <a:xfrm>
            <a:off x="7556400" y="3555720"/>
            <a:ext cx="3684600" cy="794880"/>
          </a:xfrm>
          <a:prstGeom prst="roundRect">
            <a:avLst>
              <a:gd name="adj" fmla="val 10596"/>
            </a:avLst>
          </a:prstGeom>
          <a:solidFill>
            <a:srgbClr val="ffffff"/>
          </a:solidFill>
          <a:ln w="12600">
            <a:solidFill>
              <a:srgbClr val="33cc66"/>
            </a:solidFill>
            <a:miter/>
          </a:ln>
        </p:spPr>
        <p:style>
          <a:lnRef idx="0"/>
          <a:fillRef idx="0"/>
          <a:effectRef idx="0"/>
          <a:fontRef idx="minor"/>
        </p:style>
        <p:txBody>
          <a:bodyPr lIns="38160" rIns="38160" tIns="25560" bIns="25560" anchor="ctr">
            <a:normAutofit fontScale="73000"/>
          </a:bodyPr>
          <a:p>
            <a:pPr marL="144000" indent="-144000">
              <a:lnSpc>
                <a:spcPct val="100000"/>
              </a:lnSpc>
              <a:spcAft>
                <a:spcPts val="601"/>
              </a:spcAft>
              <a:buClr>
                <a:srgbClr val="5d7de1"/>
              </a:buClr>
              <a:buFont typeface="Wingdings" charset="2"/>
              <a:buChar char=""/>
            </a:pPr>
            <a:r>
              <a:rPr b="1" lang="en-GB" sz="1400" spc="-1" strike="noStrike">
                <a:solidFill>
                  <a:srgbClr val="666666"/>
                </a:solidFill>
                <a:latin typeface="Arial"/>
                <a:ea typeface="DejaVu Sans"/>
              </a:rPr>
              <a:t>Fucosylated neutral HMOs </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1" lang="zh-CN" sz="1400" spc="-1" strike="noStrike">
                <a:solidFill>
                  <a:srgbClr val="666666"/>
                </a:solidFill>
                <a:latin typeface="Arial"/>
                <a:ea typeface="DejaVu Sans"/>
              </a:rPr>
              <a:t>岩藻糖基化的中性 </a:t>
            </a:r>
            <a:r>
              <a:rPr b="1" lang="en-GB" sz="1400" spc="-1" strike="noStrike">
                <a:solidFill>
                  <a:srgbClr val="666666"/>
                </a:solidFill>
                <a:latin typeface="Arial"/>
                <a:ea typeface="DejaVu Sans"/>
              </a:rPr>
              <a:t>HMOs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200" spc="-1" strike="noStrike">
                <a:solidFill>
                  <a:srgbClr val="666666"/>
                </a:solidFill>
                <a:latin typeface="Arial"/>
                <a:ea typeface="DejaVu Sans"/>
              </a:rPr>
              <a:t>e.g., 2’FL, DFL</a:t>
            </a:r>
            <a:endParaRPr b="0" lang="en-US" sz="1200" spc="-1" strike="noStrike">
              <a:latin typeface="Arial"/>
            </a:endParaRPr>
          </a:p>
          <a:p>
            <a:pPr marL="144000" indent="-144000">
              <a:lnSpc>
                <a:spcPct val="100000"/>
              </a:lnSpc>
              <a:spcAft>
                <a:spcPts val="601"/>
              </a:spcAft>
              <a:buClr>
                <a:srgbClr val="5d7de1"/>
              </a:buClr>
              <a:buFont typeface="Wingdings" charset="2"/>
              <a:buChar char=""/>
            </a:pPr>
            <a:r>
              <a:rPr b="0" lang="zh-CN" sz="1200" spc="-1" strike="noStrike">
                <a:solidFill>
                  <a:srgbClr val="666666"/>
                </a:solidFill>
                <a:latin typeface="Arial"/>
                <a:ea typeface="DejaVu Sans"/>
              </a:rPr>
              <a:t>例如，</a:t>
            </a:r>
            <a:r>
              <a:rPr b="0" lang="en-GB" sz="1200" spc="-1" strike="noStrike">
                <a:solidFill>
                  <a:srgbClr val="666666"/>
                </a:solidFill>
                <a:latin typeface="Arial"/>
                <a:ea typeface="DejaVu Sans"/>
              </a:rPr>
              <a:t>2’FL</a:t>
            </a:r>
            <a:r>
              <a:rPr b="0" lang="zh-CN" sz="1200" spc="-1" strike="noStrike">
                <a:solidFill>
                  <a:srgbClr val="666666"/>
                </a:solidFill>
                <a:latin typeface="Arial"/>
                <a:ea typeface="DejaVu Sans"/>
              </a:rPr>
              <a:t>，</a:t>
            </a:r>
            <a:r>
              <a:rPr b="0" lang="en-GB" sz="1200" spc="-1" strike="noStrike">
                <a:solidFill>
                  <a:srgbClr val="666666"/>
                </a:solidFill>
                <a:latin typeface="Arial"/>
                <a:ea typeface="DejaVu Sans"/>
              </a:rPr>
              <a:t>DFL</a:t>
            </a:r>
            <a:endParaRPr b="0" lang="en-US" sz="1200" spc="-1" strike="noStrike">
              <a:latin typeface="Arial"/>
            </a:endParaRPr>
          </a:p>
        </p:txBody>
      </p:sp>
      <p:sp>
        <p:nvSpPr>
          <p:cNvPr id="403" name="Abgerundetes Rechteck 9"/>
          <p:cNvSpPr/>
          <p:nvPr/>
        </p:nvSpPr>
        <p:spPr>
          <a:xfrm>
            <a:off x="7556400" y="4753440"/>
            <a:ext cx="3684600" cy="794880"/>
          </a:xfrm>
          <a:prstGeom prst="roundRect">
            <a:avLst>
              <a:gd name="adj" fmla="val 10596"/>
            </a:avLst>
          </a:prstGeom>
          <a:solidFill>
            <a:srgbClr val="ffffff"/>
          </a:solidFill>
          <a:ln w="12600">
            <a:solidFill>
              <a:srgbClr val="33cc66"/>
            </a:solidFill>
            <a:miter/>
          </a:ln>
        </p:spPr>
        <p:style>
          <a:lnRef idx="0"/>
          <a:fillRef idx="0"/>
          <a:effectRef idx="0"/>
          <a:fontRef idx="minor"/>
        </p:style>
        <p:txBody>
          <a:bodyPr lIns="38160" rIns="38160" tIns="25560" bIns="25560" anchor="ctr">
            <a:normAutofit fontScale="73000"/>
          </a:bodyPr>
          <a:p>
            <a:pPr marL="144000" indent="-144000">
              <a:lnSpc>
                <a:spcPct val="100000"/>
              </a:lnSpc>
              <a:spcAft>
                <a:spcPts val="601"/>
              </a:spcAft>
              <a:buClr>
                <a:srgbClr val="5d7de1"/>
              </a:buClr>
              <a:buFont typeface="Wingdings" charset="2"/>
              <a:buChar char=""/>
            </a:pPr>
            <a:r>
              <a:rPr b="1" lang="en-GB" sz="1400" spc="-1" strike="noStrike">
                <a:solidFill>
                  <a:srgbClr val="666666"/>
                </a:solidFill>
                <a:latin typeface="Arial"/>
                <a:ea typeface="DejaVu Sans"/>
              </a:rPr>
              <a:t>Sialylated acidic HMOs </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1" lang="zh-CN" sz="1400" spc="-1" strike="noStrike">
                <a:solidFill>
                  <a:srgbClr val="666666"/>
                </a:solidFill>
                <a:latin typeface="Arial"/>
                <a:ea typeface="DejaVu Sans"/>
              </a:rPr>
              <a:t>唾液酸化的酸性 </a:t>
            </a:r>
            <a:r>
              <a:rPr b="1" lang="en-GB" sz="1400" spc="-1" strike="noStrike">
                <a:solidFill>
                  <a:srgbClr val="666666"/>
                </a:solidFill>
                <a:latin typeface="Arial"/>
                <a:ea typeface="DejaVu Sans"/>
              </a:rPr>
              <a:t>HMOs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200" spc="-1" strike="noStrike">
                <a:solidFill>
                  <a:srgbClr val="666666"/>
                </a:solidFill>
                <a:latin typeface="Arial"/>
                <a:ea typeface="DejaVu Sans"/>
              </a:rPr>
              <a:t>e.g., 6’SL, 3’SL</a:t>
            </a:r>
            <a:endParaRPr b="0" lang="en-US" sz="1200" spc="-1" strike="noStrike">
              <a:latin typeface="Arial"/>
            </a:endParaRPr>
          </a:p>
          <a:p>
            <a:pPr marL="144000" indent="-144000">
              <a:lnSpc>
                <a:spcPct val="100000"/>
              </a:lnSpc>
              <a:spcAft>
                <a:spcPts val="601"/>
              </a:spcAft>
              <a:buClr>
                <a:srgbClr val="5d7de1"/>
              </a:buClr>
              <a:buFont typeface="Wingdings" charset="2"/>
              <a:buChar char=""/>
            </a:pPr>
            <a:r>
              <a:rPr b="0" lang="zh-CN" sz="1200" spc="-1" strike="noStrike">
                <a:solidFill>
                  <a:srgbClr val="666666"/>
                </a:solidFill>
                <a:latin typeface="Arial"/>
                <a:ea typeface="DejaVu Sans"/>
              </a:rPr>
              <a:t>例如，</a:t>
            </a:r>
            <a:r>
              <a:rPr b="0" lang="en-GB" sz="1200" spc="-1" strike="noStrike">
                <a:solidFill>
                  <a:srgbClr val="666666"/>
                </a:solidFill>
                <a:latin typeface="Arial"/>
                <a:ea typeface="DejaVu Sans"/>
              </a:rPr>
              <a:t>6’SL</a:t>
            </a:r>
            <a:r>
              <a:rPr b="0" lang="zh-CN" sz="1200" spc="-1" strike="noStrike">
                <a:solidFill>
                  <a:srgbClr val="666666"/>
                </a:solidFill>
                <a:latin typeface="Arial"/>
                <a:ea typeface="DejaVu Sans"/>
              </a:rPr>
              <a:t>，</a:t>
            </a:r>
            <a:r>
              <a:rPr b="0" lang="en-GB" sz="1200" spc="-1" strike="noStrike">
                <a:solidFill>
                  <a:srgbClr val="666666"/>
                </a:solidFill>
                <a:latin typeface="Arial"/>
                <a:ea typeface="DejaVu Sans"/>
              </a:rPr>
              <a:t>3’SL</a:t>
            </a:r>
            <a:endParaRPr b="0" lang="en-US" sz="1200" spc="-1" strike="noStrike">
              <a:latin typeface="Arial"/>
            </a:endParaRPr>
          </a:p>
        </p:txBody>
      </p:sp>
      <p:grpSp>
        <p:nvGrpSpPr>
          <p:cNvPr id="404" name="Group 43"/>
          <p:cNvGrpSpPr/>
          <p:nvPr/>
        </p:nvGrpSpPr>
        <p:grpSpPr>
          <a:xfrm>
            <a:off x="950040" y="2419920"/>
            <a:ext cx="1715400" cy="3128400"/>
            <a:chOff x="950040" y="2419920"/>
            <a:chExt cx="1715400" cy="3128400"/>
          </a:xfrm>
        </p:grpSpPr>
        <p:sp>
          <p:nvSpPr>
            <p:cNvPr id="405" name="Rectangle 12"/>
            <p:cNvSpPr/>
            <p:nvPr/>
          </p:nvSpPr>
          <p:spPr>
            <a:xfrm>
              <a:off x="950040" y="2419920"/>
              <a:ext cx="1715400" cy="204480"/>
            </a:xfrm>
            <a:prstGeom prst="rect">
              <a:avLst/>
            </a:prstGeom>
            <a:solidFill>
              <a:srgbClr val="4de3fb"/>
            </a:solidFill>
            <a:ln w="12600">
              <a:noFill/>
            </a:ln>
          </p:spPr>
          <p:style>
            <a:lnRef idx="0"/>
            <a:fillRef idx="0"/>
            <a:effectRef idx="0"/>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DejaVu Sans"/>
                </a:rPr>
                <a:t>Proteins</a:t>
              </a:r>
              <a:r>
                <a:rPr b="0" lang="en-US" sz="1100" spc="-1" strike="noStrike">
                  <a:solidFill>
                    <a:srgbClr val="ffffff"/>
                  </a:solidFill>
                  <a:latin typeface="Arial"/>
                  <a:ea typeface="DejaVu Sans"/>
                </a:rPr>
                <a:t> (8 g/L)</a:t>
              </a:r>
              <a:endParaRPr b="0" lang="en-US" sz="1100" spc="-1" strike="noStrike">
                <a:latin typeface="Arial"/>
              </a:endParaRPr>
            </a:p>
          </p:txBody>
        </p:sp>
        <p:sp>
          <p:nvSpPr>
            <p:cNvPr id="406" name="Rectangle 40"/>
            <p:cNvSpPr/>
            <p:nvPr/>
          </p:nvSpPr>
          <p:spPr>
            <a:xfrm>
              <a:off x="950040" y="2612520"/>
              <a:ext cx="1715400" cy="644400"/>
            </a:xfrm>
            <a:prstGeom prst="rect">
              <a:avLst/>
            </a:prstGeom>
            <a:solidFill>
              <a:srgbClr val="ffc874"/>
            </a:solidFill>
            <a:ln w="12600">
              <a:noFill/>
            </a:ln>
          </p:spPr>
          <p:style>
            <a:lnRef idx="0"/>
            <a:fillRef idx="0"/>
            <a:effectRef idx="0"/>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DejaVu Sans"/>
                </a:rPr>
                <a:t>HMOs</a:t>
              </a:r>
              <a:r>
                <a:rPr b="0" lang="en-US" sz="1100" spc="-1" strike="noStrike">
                  <a:solidFill>
                    <a:srgbClr val="ffffff"/>
                  </a:solidFill>
                  <a:latin typeface="Arial"/>
                  <a:ea typeface="DejaVu Sans"/>
                </a:rPr>
                <a:t> (5-15 g/L)</a:t>
              </a:r>
              <a:endParaRPr b="0" lang="en-US" sz="1100" spc="-1" strike="noStrike">
                <a:latin typeface="Arial"/>
              </a:endParaRPr>
            </a:p>
          </p:txBody>
        </p:sp>
        <p:sp>
          <p:nvSpPr>
            <p:cNvPr id="407" name="Rectangle 41"/>
            <p:cNvSpPr/>
            <p:nvPr/>
          </p:nvSpPr>
          <p:spPr>
            <a:xfrm>
              <a:off x="950040" y="3257640"/>
              <a:ext cx="1715400" cy="864720"/>
            </a:xfrm>
            <a:prstGeom prst="rect">
              <a:avLst/>
            </a:prstGeom>
            <a:solidFill>
              <a:srgbClr val="5d7de1"/>
            </a:solidFill>
            <a:ln w="12600">
              <a:noFill/>
            </a:ln>
          </p:spPr>
          <p:style>
            <a:lnRef idx="0"/>
            <a:fillRef idx="0"/>
            <a:effectRef idx="0"/>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DejaVu Sans"/>
                </a:rPr>
                <a:t>Lipids</a:t>
              </a:r>
              <a:r>
                <a:rPr b="0" lang="en-US" sz="1100" spc="-1" strike="noStrike">
                  <a:solidFill>
                    <a:srgbClr val="ffffff"/>
                  </a:solidFill>
                  <a:latin typeface="Arial"/>
                  <a:ea typeface="DejaVu Sans"/>
                </a:rPr>
                <a:t> (40 g/L)</a:t>
              </a:r>
              <a:endParaRPr b="0" lang="en-US" sz="1100" spc="-1" strike="noStrike">
                <a:latin typeface="Arial"/>
              </a:endParaRPr>
            </a:p>
          </p:txBody>
        </p:sp>
        <p:sp>
          <p:nvSpPr>
            <p:cNvPr id="408" name="Rectangle 42"/>
            <p:cNvSpPr/>
            <p:nvPr/>
          </p:nvSpPr>
          <p:spPr>
            <a:xfrm>
              <a:off x="950040" y="4122720"/>
              <a:ext cx="1715400" cy="1425600"/>
            </a:xfrm>
            <a:prstGeom prst="rect">
              <a:avLst/>
            </a:prstGeom>
            <a:solidFill>
              <a:srgbClr val="004c96"/>
            </a:solidFill>
            <a:ln w="12600">
              <a:noFill/>
            </a:ln>
          </p:spPr>
          <p:style>
            <a:lnRef idx="0"/>
            <a:fillRef idx="0"/>
            <a:effectRef idx="0"/>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DejaVu Sans"/>
                </a:rPr>
                <a:t>Lactose</a:t>
              </a:r>
              <a:r>
                <a:rPr b="0" lang="en-US" sz="1100" spc="-1" strike="noStrike">
                  <a:solidFill>
                    <a:srgbClr val="ffffff"/>
                  </a:solidFill>
                  <a:latin typeface="Arial"/>
                  <a:ea typeface="DejaVu Sans"/>
                </a:rPr>
                <a:t> (70 g/L)</a:t>
              </a:r>
              <a:endParaRPr b="0" lang="en-US" sz="1100" spc="-1" strike="noStrike">
                <a:latin typeface="Arial"/>
              </a:endParaRPr>
            </a:p>
          </p:txBody>
        </p:sp>
      </p:grpSp>
      <p:graphicFrame>
        <p:nvGraphicFramePr>
          <p:cNvPr id="409" name="Chart 2"/>
          <p:cNvGraphicFramePr/>
          <p:nvPr/>
        </p:nvGraphicFramePr>
        <p:xfrm>
          <a:off x="3602520" y="2113920"/>
          <a:ext cx="3159720" cy="356148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Rectangle 3"/>
          <p:cNvSpPr/>
          <p:nvPr/>
        </p:nvSpPr>
        <p:spPr>
          <a:xfrm>
            <a:off x="396000" y="6127200"/>
            <a:ext cx="2634480" cy="730080"/>
          </a:xfrm>
          <a:prstGeom prst="rect">
            <a:avLst/>
          </a:prstGeom>
          <a:solidFill>
            <a:srgbClr val="ffffff"/>
          </a:solidFill>
          <a:ln w="12600">
            <a:solidFill>
              <a:srgbClr val="ffffff"/>
            </a:solidFill>
            <a:miter/>
          </a:ln>
        </p:spPr>
        <p:style>
          <a:lnRef idx="0"/>
          <a:fillRef idx="0"/>
          <a:effectRef idx="0"/>
          <a:fontRef idx="minor"/>
        </p:style>
      </p:sp>
      <p:sp>
        <p:nvSpPr>
          <p:cNvPr id="411" name="PlaceHolder 1"/>
          <p:cNvSpPr>
            <a:spLocks noGrp="1"/>
          </p:cNvSpPr>
          <p:nvPr>
            <p:ph type="title"/>
          </p:nvPr>
        </p:nvSpPr>
        <p:spPr>
          <a:xfrm>
            <a:off x="703440" y="2313720"/>
            <a:ext cx="5181120" cy="1324800"/>
          </a:xfrm>
          <a:prstGeom prst="rect">
            <a:avLst/>
          </a:prstGeom>
          <a:noFill/>
          <a:ln w="0">
            <a:noFill/>
          </a:ln>
        </p:spPr>
        <p:txBody>
          <a:bodyPr lIns="38160" rIns="38160" tIns="25560" bIns="25560" anchor="ctr">
            <a:normAutofit fontScale="82000"/>
          </a:bodyPr>
          <a:p>
            <a:pPr>
              <a:lnSpc>
                <a:spcPct val="90000"/>
              </a:lnSpc>
              <a:buNone/>
            </a:pPr>
            <a:r>
              <a:rPr b="1" lang="en-US" sz="2800" spc="-1" strike="noStrike">
                <a:solidFill>
                  <a:srgbClr val="554596"/>
                </a:solidFill>
                <a:latin typeface="Arial"/>
              </a:rPr>
              <a:t>Clinical Evidence of a HMO Supplement (2’FL, LNnT) in Preterm Infants</a:t>
            </a:r>
            <a:endParaRPr b="0" lang="en-US" sz="2800" spc="-1" strike="noStrike">
              <a:latin typeface="Arial"/>
            </a:endParaRPr>
          </a:p>
          <a:p>
            <a:pPr>
              <a:lnSpc>
                <a:spcPct val="90000"/>
              </a:lnSpc>
              <a:buNone/>
            </a:pPr>
            <a:r>
              <a:rPr b="1" lang="zh-CN" sz="2800" spc="-1" strike="noStrike">
                <a:solidFill>
                  <a:srgbClr val="554596"/>
                </a:solidFill>
                <a:latin typeface="Arial"/>
              </a:rPr>
              <a:t>早产儿 </a:t>
            </a:r>
            <a:r>
              <a:rPr b="1" lang="en-US" sz="2800" spc="-1" strike="noStrike">
                <a:solidFill>
                  <a:srgbClr val="554596"/>
                </a:solidFill>
                <a:latin typeface="Arial"/>
              </a:rPr>
              <a:t>HMO </a:t>
            </a:r>
            <a:r>
              <a:rPr b="1" lang="zh-CN" sz="2800" spc="-1" strike="noStrike">
                <a:solidFill>
                  <a:srgbClr val="554596"/>
                </a:solidFill>
                <a:latin typeface="Arial"/>
              </a:rPr>
              <a:t>补充剂（</a:t>
            </a:r>
            <a:r>
              <a:rPr b="1" lang="en-US" sz="2800" spc="-1" strike="noStrike">
                <a:solidFill>
                  <a:srgbClr val="554596"/>
                </a:solidFill>
                <a:latin typeface="Arial"/>
              </a:rPr>
              <a:t>2’FL, LNnT</a:t>
            </a:r>
            <a:r>
              <a:rPr b="1" lang="zh-CN" sz="2800" spc="-1" strike="noStrike">
                <a:solidFill>
                  <a:srgbClr val="554596"/>
                </a:solidFill>
                <a:latin typeface="Arial"/>
              </a:rPr>
              <a:t>）的临床证据</a:t>
            </a:r>
            <a:endParaRPr b="0" lang="en-US" sz="2800" spc="-1" strike="noStrike">
              <a:latin typeface="Arial"/>
            </a:endParaRPr>
          </a:p>
        </p:txBody>
      </p:sp>
      <p:sp>
        <p:nvSpPr>
          <p:cNvPr id="412" name="PlaceHolder 2"/>
          <p:cNvSpPr>
            <a:spLocks noGrp="1"/>
          </p:cNvSpPr>
          <p:nvPr>
            <p:ph/>
          </p:nvPr>
        </p:nvSpPr>
        <p:spPr>
          <a:xfrm>
            <a:off x="703440" y="6278040"/>
            <a:ext cx="4820040" cy="189360"/>
          </a:xfrm>
          <a:prstGeom prst="rect">
            <a:avLst/>
          </a:prstGeom>
          <a:noFill/>
          <a:ln w="0">
            <a:noFill/>
          </a:ln>
        </p:spPr>
        <p:txBody>
          <a:bodyPr lIns="38160" rIns="38160" tIns="25560" bIns="25560" anchor="t">
            <a:normAutofit fontScale="37000"/>
          </a:bodyPr>
          <a:p>
            <a:pPr>
              <a:lnSpc>
                <a:spcPct val="90000"/>
              </a:lnSpc>
              <a:spcBef>
                <a:spcPts val="1001"/>
              </a:spcBef>
              <a:buNone/>
              <a:tabLst>
                <a:tab algn="l" pos="0"/>
              </a:tabLst>
            </a:pPr>
            <a:r>
              <a:rPr b="0" lang="en-US" sz="900" spc="-1" strike="noStrike">
                <a:solidFill>
                  <a:srgbClr val="666666"/>
                </a:solidFill>
                <a:latin typeface="Arial"/>
              </a:rPr>
              <a:t>HMO, Human milk </a:t>
            </a:r>
            <a:r>
              <a:rPr b="0" lang="en-US" sz="900" spc="-1" strike="noStrike">
                <a:solidFill>
                  <a:srgbClr val="5c5c5c"/>
                </a:solidFill>
                <a:latin typeface="Arial"/>
              </a:rPr>
              <a:t>oligosaccharide.</a:t>
            </a:r>
            <a:endParaRPr b="0" lang="en-US" sz="900" spc="-1" strike="noStrike">
              <a:latin typeface="Arial"/>
            </a:endParaRPr>
          </a:p>
          <a:p>
            <a:pPr>
              <a:lnSpc>
                <a:spcPct val="90000"/>
              </a:lnSpc>
              <a:spcBef>
                <a:spcPts val="1001"/>
              </a:spcBef>
              <a:buNone/>
              <a:tabLst>
                <a:tab algn="l" pos="0"/>
              </a:tabLst>
            </a:pPr>
            <a:r>
              <a:rPr b="0" lang="en-US" sz="900" spc="-1" strike="noStrike">
                <a:solidFill>
                  <a:srgbClr val="666666"/>
                </a:solidFill>
                <a:latin typeface="Arial"/>
              </a:rPr>
              <a:t>HMO</a:t>
            </a:r>
            <a:r>
              <a:rPr b="0" lang="zh-CN" sz="900" spc="-1" strike="noStrike">
                <a:solidFill>
                  <a:srgbClr val="666666"/>
                </a:solidFill>
                <a:latin typeface="Arial"/>
              </a:rPr>
              <a:t>，人乳</a:t>
            </a:r>
            <a:r>
              <a:rPr b="0" lang="zh-CN" sz="900" spc="-1" strike="noStrike">
                <a:solidFill>
                  <a:srgbClr val="5c5c5c"/>
                </a:solidFill>
                <a:latin typeface="Arial"/>
              </a:rPr>
              <a:t>低聚糖。</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4880" cy="1324800"/>
          </a:xfrm>
          <a:prstGeom prst="rect">
            <a:avLst/>
          </a:prstGeom>
          <a:noFill/>
          <a:ln w="0">
            <a:noFill/>
          </a:ln>
        </p:spPr>
        <p:txBody>
          <a:bodyPr lIns="38160" rIns="38160" tIns="25560" bIns="25560" anchor="ctr">
            <a:normAutofit/>
          </a:bodyPr>
          <a:p>
            <a:pPr>
              <a:lnSpc>
                <a:spcPct val="90000"/>
              </a:lnSpc>
              <a:buNone/>
            </a:pPr>
            <a:r>
              <a:rPr b="1" lang="en-US" sz="3200" spc="-1" strike="noStrike">
                <a:solidFill>
                  <a:srgbClr val="554596"/>
                </a:solidFill>
                <a:latin typeface="Arial"/>
              </a:rPr>
              <a:t>Table of contents</a:t>
            </a:r>
            <a:endParaRPr b="0" lang="en-US" sz="3200" spc="-1" strike="noStrike">
              <a:latin typeface="Arial"/>
            </a:endParaRPr>
          </a:p>
          <a:p>
            <a:pPr>
              <a:lnSpc>
                <a:spcPct val="90000"/>
              </a:lnSpc>
              <a:buNone/>
            </a:pPr>
            <a:r>
              <a:rPr b="1" lang="zh-CN" sz="3200" spc="-1" strike="noStrike">
                <a:solidFill>
                  <a:srgbClr val="554596"/>
                </a:solidFill>
                <a:latin typeface="Arial"/>
              </a:rPr>
              <a:t>目录</a:t>
            </a:r>
            <a:endParaRPr b="0" lang="en-US" sz="3200" spc="-1" strike="noStrike">
              <a:latin typeface="Arial"/>
            </a:endParaRPr>
          </a:p>
        </p:txBody>
      </p:sp>
      <p:sp>
        <p:nvSpPr>
          <p:cNvPr id="216" name="Abgerundetes Rechteck 5"/>
          <p:cNvSpPr/>
          <p:nvPr/>
        </p:nvSpPr>
        <p:spPr>
          <a:xfrm>
            <a:off x="1046520" y="3846960"/>
            <a:ext cx="3049920" cy="1638720"/>
          </a:xfrm>
          <a:prstGeom prst="roundRect">
            <a:avLst>
              <a:gd name="adj" fmla="val 5967"/>
            </a:avLst>
          </a:prstGeom>
          <a:solidFill>
            <a:srgbClr val="554596"/>
          </a:solidFill>
          <a:ln w="12600">
            <a:noFill/>
          </a:ln>
        </p:spPr>
        <p:style>
          <a:lnRef idx="0"/>
          <a:fillRef idx="0"/>
          <a:effectRef idx="0"/>
          <a:fontRef idx="minor"/>
        </p:style>
        <p:txBody>
          <a:bodyPr lIns="38160" rIns="38160" tIns="25560" bIns="25560" anchor="ctr">
            <a:normAutofit/>
          </a:bodyPr>
          <a:p>
            <a:pPr marL="252000" indent="-252000">
              <a:lnSpc>
                <a:spcPct val="100000"/>
              </a:lnSpc>
              <a:buNone/>
              <a:tabLst>
                <a:tab algn="l" pos="0"/>
              </a:tabLst>
            </a:pPr>
            <a:r>
              <a:rPr b="1" lang="en-GB" sz="1600" spc="-1" strike="noStrike">
                <a:solidFill>
                  <a:srgbClr val="ffffff"/>
                </a:solidFill>
                <a:latin typeface="Arial"/>
                <a:ea typeface="DejaVu Sans"/>
              </a:rPr>
              <a:t>1.</a:t>
            </a:r>
            <a:r>
              <a:rPr b="1" lang="en-GB" sz="1600" spc="-1" strike="noStrike">
                <a:solidFill>
                  <a:srgbClr val="ffffff"/>
                </a:solidFill>
                <a:latin typeface="Arial"/>
                <a:ea typeface="DejaVu Sans"/>
              </a:rPr>
              <a:t>	</a:t>
            </a:r>
            <a:r>
              <a:rPr b="0" lang="en-GB" sz="1600" spc="-1" strike="noStrike">
                <a:solidFill>
                  <a:srgbClr val="ffffff"/>
                </a:solidFill>
                <a:latin typeface="Arial"/>
                <a:ea typeface="DejaVu Sans"/>
              </a:rPr>
              <a:t>Prematurity and related health risks</a:t>
            </a:r>
            <a:endParaRPr b="0" lang="en-US" sz="1600" spc="-1" strike="noStrike">
              <a:latin typeface="Arial"/>
            </a:endParaRPr>
          </a:p>
          <a:p>
            <a:pPr marL="252000" indent="-252000">
              <a:lnSpc>
                <a:spcPct val="100000"/>
              </a:lnSpc>
              <a:buNone/>
              <a:tabLst>
                <a:tab algn="l" pos="0"/>
              </a:tabLst>
            </a:pPr>
            <a:r>
              <a:rPr b="1" lang="en-GB" sz="1600" spc="-1" strike="noStrike">
                <a:solidFill>
                  <a:srgbClr val="ffffff"/>
                </a:solidFill>
                <a:latin typeface="Arial"/>
                <a:ea typeface="DejaVu Sans"/>
              </a:rPr>
              <a:t>1.</a:t>
            </a:r>
            <a:r>
              <a:rPr b="0" lang="zh-CN" sz="1600" spc="-1" strike="noStrike">
                <a:solidFill>
                  <a:srgbClr val="ffffff"/>
                </a:solidFill>
                <a:latin typeface="Arial"/>
                <a:ea typeface="DejaVu Sans"/>
              </a:rPr>
              <a:t>早产及其相关健康风险</a:t>
            </a:r>
            <a:endParaRPr b="0" lang="en-US" sz="1600" spc="-1" strike="noStrike">
              <a:latin typeface="Arial"/>
            </a:endParaRPr>
          </a:p>
        </p:txBody>
      </p:sp>
      <p:sp>
        <p:nvSpPr>
          <p:cNvPr id="217" name="Abgerundetes Rechteck 5"/>
          <p:cNvSpPr/>
          <p:nvPr/>
        </p:nvSpPr>
        <p:spPr>
          <a:xfrm>
            <a:off x="4680720" y="3846960"/>
            <a:ext cx="3049920" cy="1638720"/>
          </a:xfrm>
          <a:prstGeom prst="roundRect">
            <a:avLst>
              <a:gd name="adj" fmla="val 5581"/>
            </a:avLst>
          </a:prstGeom>
          <a:solidFill>
            <a:srgbClr val="5d7de1"/>
          </a:solidFill>
          <a:ln w="12600">
            <a:noFill/>
          </a:ln>
        </p:spPr>
        <p:style>
          <a:lnRef idx="0"/>
          <a:fillRef idx="0"/>
          <a:effectRef idx="0"/>
          <a:fontRef idx="minor"/>
        </p:style>
        <p:txBody>
          <a:bodyPr lIns="38160" rIns="38160" tIns="25560" bIns="25560" anchor="ctr">
            <a:normAutofit/>
          </a:bodyPr>
          <a:p>
            <a:pPr marL="252000" indent="-252000">
              <a:lnSpc>
                <a:spcPct val="100000"/>
              </a:lnSpc>
              <a:buNone/>
              <a:tabLst>
                <a:tab algn="l" pos="0"/>
              </a:tabLst>
            </a:pPr>
            <a:r>
              <a:rPr b="1" lang="en-US" sz="1600" spc="-1" strike="noStrike">
                <a:solidFill>
                  <a:srgbClr val="ffffff"/>
                </a:solidFill>
                <a:latin typeface="Arial"/>
                <a:ea typeface="DejaVu Sans"/>
              </a:rPr>
              <a:t>2.</a:t>
            </a:r>
            <a:r>
              <a:rPr b="1" lang="en-US" sz="1600" spc="-1" strike="noStrike">
                <a:solidFill>
                  <a:srgbClr val="ffffff"/>
                </a:solidFill>
                <a:latin typeface="Arial"/>
                <a:ea typeface="DejaVu Sans"/>
              </a:rPr>
              <a:t>	</a:t>
            </a:r>
            <a:r>
              <a:rPr b="0" lang="en-US" sz="1600" spc="-1" strike="noStrike">
                <a:solidFill>
                  <a:srgbClr val="ffffff"/>
                </a:solidFill>
                <a:latin typeface="Arial"/>
                <a:ea typeface="DejaVu Sans"/>
              </a:rPr>
              <a:t>Role of HMOs in preterm infants</a:t>
            </a:r>
            <a:endParaRPr b="0" lang="en-US" sz="1600" spc="-1" strike="noStrike">
              <a:latin typeface="Arial"/>
            </a:endParaRPr>
          </a:p>
          <a:p>
            <a:pPr marL="252000" indent="-252000">
              <a:lnSpc>
                <a:spcPct val="100000"/>
              </a:lnSpc>
              <a:buNone/>
              <a:tabLst>
                <a:tab algn="l" pos="0"/>
              </a:tabLst>
            </a:pPr>
            <a:r>
              <a:rPr b="1" lang="en-US" sz="1600" spc="-1" strike="noStrike">
                <a:solidFill>
                  <a:srgbClr val="ffffff"/>
                </a:solidFill>
                <a:latin typeface="Arial"/>
                <a:ea typeface="DejaVu Sans"/>
              </a:rPr>
              <a:t>2.</a:t>
            </a:r>
            <a:r>
              <a:rPr b="0" lang="en-US" sz="1600" spc="-1" strike="noStrike">
                <a:solidFill>
                  <a:srgbClr val="ffffff"/>
                </a:solidFill>
                <a:latin typeface="Arial"/>
                <a:ea typeface="DejaVu Sans"/>
              </a:rPr>
              <a:t>HMOs</a:t>
            </a:r>
            <a:r>
              <a:rPr b="0" lang="zh-CN" sz="1600" spc="-1" strike="noStrike">
                <a:solidFill>
                  <a:srgbClr val="ffffff"/>
                </a:solidFill>
                <a:latin typeface="Arial"/>
                <a:ea typeface="DejaVu Sans"/>
              </a:rPr>
              <a:t>在早产儿中的作用</a:t>
            </a:r>
            <a:endParaRPr b="0" lang="en-US" sz="1600" spc="-1" strike="noStrike">
              <a:latin typeface="Arial"/>
            </a:endParaRPr>
          </a:p>
        </p:txBody>
      </p:sp>
      <p:sp>
        <p:nvSpPr>
          <p:cNvPr id="218" name="Abgerundetes Rechteck 5"/>
          <p:cNvSpPr/>
          <p:nvPr/>
        </p:nvSpPr>
        <p:spPr>
          <a:xfrm>
            <a:off x="8244360" y="3846960"/>
            <a:ext cx="3049920" cy="1638720"/>
          </a:xfrm>
          <a:prstGeom prst="roundRect">
            <a:avLst>
              <a:gd name="adj" fmla="val 4810"/>
            </a:avLst>
          </a:prstGeom>
          <a:solidFill>
            <a:srgbClr val="33cc66"/>
          </a:solidFill>
          <a:ln w="12600">
            <a:noFill/>
          </a:ln>
        </p:spPr>
        <p:style>
          <a:lnRef idx="0"/>
          <a:fillRef idx="0"/>
          <a:effectRef idx="0"/>
          <a:fontRef idx="minor"/>
        </p:style>
        <p:txBody>
          <a:bodyPr lIns="38160" rIns="38160" tIns="25560" bIns="25560" anchor="ctr">
            <a:normAutofit/>
          </a:bodyPr>
          <a:p>
            <a:pPr marL="252000" indent="-252000">
              <a:lnSpc>
                <a:spcPct val="100000"/>
              </a:lnSpc>
              <a:buNone/>
              <a:tabLst>
                <a:tab algn="l" pos="0"/>
              </a:tabLst>
            </a:pPr>
            <a:r>
              <a:rPr b="1" lang="en-US" sz="1600" spc="-1" strike="noStrike">
                <a:solidFill>
                  <a:srgbClr val="ffffff"/>
                </a:solidFill>
                <a:latin typeface="Arial"/>
                <a:ea typeface="DejaVu Sans"/>
              </a:rPr>
              <a:t>3.</a:t>
            </a:r>
            <a:r>
              <a:rPr b="1" lang="en-US" sz="1600" spc="-1" strike="noStrike">
                <a:solidFill>
                  <a:srgbClr val="ffffff"/>
                </a:solidFill>
                <a:latin typeface="Arial"/>
                <a:ea typeface="DejaVu Sans"/>
              </a:rPr>
              <a:t>	</a:t>
            </a:r>
            <a:r>
              <a:rPr b="0" lang="en-US" sz="1600" spc="-1" strike="noStrike">
                <a:solidFill>
                  <a:srgbClr val="ffffff"/>
                </a:solidFill>
                <a:latin typeface="Arial"/>
                <a:ea typeface="DejaVu Sans"/>
              </a:rPr>
              <a:t>Clinical evidence of a HMO supplement (2’FL, LNnT) in preterm infants</a:t>
            </a:r>
            <a:endParaRPr b="0" lang="en-US" sz="1600" spc="-1" strike="noStrike">
              <a:latin typeface="Arial"/>
            </a:endParaRPr>
          </a:p>
          <a:p>
            <a:pPr marL="252000" indent="-252000">
              <a:lnSpc>
                <a:spcPct val="100000"/>
              </a:lnSpc>
              <a:buNone/>
              <a:tabLst>
                <a:tab algn="l" pos="0"/>
              </a:tabLst>
            </a:pPr>
            <a:r>
              <a:rPr b="1" lang="en-US" sz="1600" spc="-1" strike="noStrike">
                <a:solidFill>
                  <a:srgbClr val="ffffff"/>
                </a:solidFill>
                <a:latin typeface="Arial"/>
                <a:ea typeface="DejaVu Sans"/>
              </a:rPr>
              <a:t>3.</a:t>
            </a:r>
            <a:r>
              <a:rPr b="0" lang="en-US" sz="1600" spc="-1" strike="noStrike">
                <a:solidFill>
                  <a:srgbClr val="ffffff"/>
                </a:solidFill>
                <a:latin typeface="Arial"/>
                <a:ea typeface="DejaVu Sans"/>
              </a:rPr>
              <a:t>HMO</a:t>
            </a:r>
            <a:r>
              <a:rPr b="0" lang="zh-CN" sz="1600" spc="-1" strike="noStrike">
                <a:solidFill>
                  <a:srgbClr val="ffffff"/>
                </a:solidFill>
                <a:latin typeface="Arial"/>
                <a:ea typeface="DejaVu Sans"/>
              </a:rPr>
              <a:t>补充剂（</a:t>
            </a:r>
            <a:r>
              <a:rPr b="0" lang="en-US" sz="1600" spc="-1" strike="noStrike">
                <a:solidFill>
                  <a:srgbClr val="ffffff"/>
                </a:solidFill>
                <a:latin typeface="Arial"/>
                <a:ea typeface="DejaVu Sans"/>
              </a:rPr>
              <a:t>2’FL, LNnT</a:t>
            </a:r>
            <a:r>
              <a:rPr b="0" lang="zh-CN" sz="1600" spc="-1" strike="noStrike">
                <a:solidFill>
                  <a:srgbClr val="ffffff"/>
                </a:solidFill>
                <a:latin typeface="Arial"/>
                <a:ea typeface="DejaVu Sans"/>
              </a:rPr>
              <a:t>）在早产儿中的临床证据</a:t>
            </a:r>
            <a:endParaRPr b="0" lang="en-US" sz="1600" spc="-1" strike="noStrike">
              <a:latin typeface="Arial"/>
            </a:endParaRPr>
          </a:p>
        </p:txBody>
      </p:sp>
      <p:sp>
        <p:nvSpPr>
          <p:cNvPr id="219" name="Pfeil nach unten 19"/>
          <p:cNvSpPr/>
          <p:nvPr/>
        </p:nvSpPr>
        <p:spPr>
          <a:xfrm rot="16200000">
            <a:off x="4161960" y="44132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20" name="Pfeil nach unten 19"/>
          <p:cNvSpPr/>
          <p:nvPr/>
        </p:nvSpPr>
        <p:spPr>
          <a:xfrm rot="16200000">
            <a:off x="7760880" y="44132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pic>
        <p:nvPicPr>
          <p:cNvPr id="221" name="Picture 3" descr=""/>
          <p:cNvPicPr/>
          <p:nvPr/>
        </p:nvPicPr>
        <p:blipFill>
          <a:blip r:embed="rId1"/>
          <a:stretch/>
        </p:blipFill>
        <p:spPr>
          <a:xfrm>
            <a:off x="4817880" y="1798200"/>
            <a:ext cx="2831400" cy="2742480"/>
          </a:xfrm>
          <a:prstGeom prst="rect">
            <a:avLst/>
          </a:prstGeom>
          <a:ln w="0">
            <a:noFill/>
          </a:ln>
        </p:spPr>
      </p:pic>
      <p:pic>
        <p:nvPicPr>
          <p:cNvPr id="222" name="Graphic 4" descr=""/>
          <p:cNvPicPr/>
          <p:nvPr/>
        </p:nvPicPr>
        <p:blipFill>
          <a:blip r:embed="rId2"/>
          <a:stretch/>
        </p:blipFill>
        <p:spPr>
          <a:xfrm>
            <a:off x="1478880" y="1920960"/>
            <a:ext cx="2179440" cy="2179440"/>
          </a:xfrm>
          <a:prstGeom prst="rect">
            <a:avLst/>
          </a:prstGeom>
          <a:ln w="0">
            <a:noFill/>
          </a:ln>
        </p:spPr>
      </p:pic>
      <p:pic>
        <p:nvPicPr>
          <p:cNvPr id="223" name="Graphic 8" descr=""/>
          <p:cNvPicPr/>
          <p:nvPr/>
        </p:nvPicPr>
        <p:blipFill>
          <a:blip r:embed="rId3"/>
          <a:stretch/>
        </p:blipFill>
        <p:spPr>
          <a:xfrm>
            <a:off x="8704800" y="2104920"/>
            <a:ext cx="2129400" cy="21294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Rounded Rectangle 17"/>
          <p:cNvSpPr/>
          <p:nvPr/>
        </p:nvSpPr>
        <p:spPr>
          <a:xfrm>
            <a:off x="4699440" y="1821600"/>
            <a:ext cx="6784200" cy="3951360"/>
          </a:xfrm>
          <a:prstGeom prst="roundRect">
            <a:avLst>
              <a:gd name="adj" fmla="val 2746"/>
            </a:avLst>
          </a:prstGeom>
          <a:solidFill>
            <a:srgbClr val="f2f2f2">
              <a:alpha val="50000"/>
            </a:srgbClr>
          </a:solidFill>
          <a:ln w="12600">
            <a:noFill/>
          </a:ln>
        </p:spPr>
        <p:style>
          <a:lnRef idx="0"/>
          <a:fillRef idx="0"/>
          <a:effectRef idx="0"/>
          <a:fontRef idx="minor"/>
        </p:style>
      </p:sp>
      <p:sp>
        <p:nvSpPr>
          <p:cNvPr id="414" name="PlaceHolder 1"/>
          <p:cNvSpPr>
            <a:spLocks noGrp="1"/>
          </p:cNvSpPr>
          <p:nvPr>
            <p:ph type="title"/>
          </p:nvPr>
        </p:nvSpPr>
        <p:spPr>
          <a:xfrm>
            <a:off x="838080" y="365040"/>
            <a:ext cx="9465120" cy="1161000"/>
          </a:xfrm>
          <a:prstGeom prst="rect">
            <a:avLst/>
          </a:prstGeom>
          <a:noFill/>
          <a:ln w="0">
            <a:noFill/>
          </a:ln>
        </p:spPr>
        <p:txBody>
          <a:bodyPr lIns="38160" rIns="38160" tIns="25560" bIns="25560" anchor="ctr">
            <a:normAutofit fontScale="72000"/>
          </a:bodyPr>
          <a:p>
            <a:pPr>
              <a:lnSpc>
                <a:spcPct val="90000"/>
              </a:lnSpc>
              <a:buNone/>
            </a:pPr>
            <a:r>
              <a:rPr b="1" lang="en-GB" sz="2800" spc="-1" strike="noStrike">
                <a:solidFill>
                  <a:srgbClr val="554596"/>
                </a:solidFill>
                <a:latin typeface="Arial"/>
              </a:rPr>
              <a:t>With HMO supplement (2’FL and LNnT), the mean </a:t>
            </a:r>
            <a:endParaRPr b="0" lang="en-US" sz="2800" spc="-1" strike="noStrike">
              <a:latin typeface="Arial"/>
            </a:endParaRPr>
          </a:p>
          <a:p>
            <a:pPr>
              <a:lnSpc>
                <a:spcPct val="90000"/>
              </a:lnSpc>
              <a:buNone/>
            </a:pPr>
            <a:r>
              <a:rPr b="1" lang="zh-CN" sz="2800" spc="-1" strike="noStrike">
                <a:solidFill>
                  <a:srgbClr val="554596"/>
                </a:solidFill>
                <a:latin typeface="Arial"/>
              </a:rPr>
              <a:t>添加</a:t>
            </a:r>
            <a:r>
              <a:rPr b="1" lang="en-GB" sz="2800" spc="-1" strike="noStrike">
                <a:solidFill>
                  <a:srgbClr val="554596"/>
                </a:solidFill>
                <a:latin typeface="Arial"/>
              </a:rPr>
              <a:t>HMO</a:t>
            </a:r>
            <a:r>
              <a:rPr b="1" lang="zh-CN" sz="2800" spc="-1" strike="noStrike">
                <a:solidFill>
                  <a:srgbClr val="554596"/>
                </a:solidFill>
                <a:latin typeface="Arial"/>
              </a:rPr>
              <a:t>（</a:t>
            </a:r>
            <a:r>
              <a:rPr b="1" lang="en-GB" sz="2800" spc="-1" strike="noStrike">
                <a:solidFill>
                  <a:srgbClr val="554596"/>
                </a:solidFill>
                <a:latin typeface="Arial"/>
              </a:rPr>
              <a:t>2’FL</a:t>
            </a:r>
            <a:r>
              <a:rPr b="1" lang="zh-CN" sz="2800" spc="-1" strike="noStrike">
                <a:solidFill>
                  <a:srgbClr val="554596"/>
                </a:solidFill>
                <a:latin typeface="Arial"/>
              </a:rPr>
              <a:t>和</a:t>
            </a:r>
            <a:r>
              <a:rPr b="1" lang="en-GB" sz="2800" spc="-1" strike="noStrike">
                <a:solidFill>
                  <a:srgbClr val="554596"/>
                </a:solidFill>
                <a:latin typeface="Arial"/>
              </a:rPr>
              <a:t>LNnT</a:t>
            </a:r>
            <a:r>
              <a:rPr b="1" lang="zh-CN" sz="2800" spc="-1" strike="noStrike">
                <a:solidFill>
                  <a:srgbClr val="554596"/>
                </a:solidFill>
                <a:latin typeface="Arial"/>
              </a:rPr>
              <a:t>）后，平均</a:t>
            </a:r>
            <a:endParaRPr b="0" lang="en-US" sz="2800" spc="-1" strike="noStrike">
              <a:latin typeface="Arial"/>
            </a:endParaRPr>
          </a:p>
          <a:p>
            <a:pPr>
              <a:lnSpc>
                <a:spcPct val="90000"/>
              </a:lnSpc>
              <a:buNone/>
            </a:pPr>
            <a:r>
              <a:rPr b="1" lang="en-GB" sz="2800" spc="-1" strike="noStrike">
                <a:solidFill>
                  <a:srgbClr val="554596"/>
                </a:solidFill>
                <a:latin typeface="Arial"/>
              </a:rPr>
              <a:t>time to reach full enteral feedingwas 2 days shorter</a:t>
            </a:r>
            <a:r>
              <a:rPr b="0" lang="en-GB" sz="2894" spc="-1" strike="noStrike" baseline="30000">
                <a:solidFill>
                  <a:srgbClr val="554596"/>
                </a:solidFill>
                <a:latin typeface="Arial"/>
              </a:rPr>
              <a:t>1*</a:t>
            </a:r>
            <a:endParaRPr b="0" lang="en-US" sz="2890" spc="-1" strike="noStrike">
              <a:latin typeface="Arial"/>
            </a:endParaRPr>
          </a:p>
          <a:p>
            <a:pPr>
              <a:lnSpc>
                <a:spcPct val="90000"/>
              </a:lnSpc>
              <a:buNone/>
            </a:pPr>
            <a:r>
              <a:rPr b="1" lang="zh-CN" sz="2800" spc="-1" strike="noStrike">
                <a:solidFill>
                  <a:srgbClr val="554596"/>
                </a:solidFill>
                <a:latin typeface="Arial"/>
              </a:rPr>
              <a:t>达到全肠喂养的时间缩短了</a:t>
            </a:r>
            <a:r>
              <a:rPr b="1" lang="en-GB" sz="2800" spc="-1" strike="noStrike">
                <a:solidFill>
                  <a:srgbClr val="554596"/>
                </a:solidFill>
                <a:latin typeface="Arial"/>
              </a:rPr>
              <a:t>2</a:t>
            </a:r>
            <a:r>
              <a:rPr b="1" lang="zh-CN" sz="2800" spc="-1" strike="noStrike">
                <a:solidFill>
                  <a:srgbClr val="554596"/>
                </a:solidFill>
                <a:latin typeface="Arial"/>
              </a:rPr>
              <a:t>天</a:t>
            </a:r>
            <a:r>
              <a:rPr b="0" lang="en-GB" sz="2894" spc="-1" strike="noStrike" baseline="30000">
                <a:solidFill>
                  <a:srgbClr val="554596"/>
                </a:solidFill>
                <a:latin typeface="Arial"/>
              </a:rPr>
              <a:t>1*</a:t>
            </a:r>
            <a:endParaRPr b="0" lang="en-US" sz="2890" spc="-1" strike="noStrike">
              <a:latin typeface="Arial"/>
            </a:endParaRPr>
          </a:p>
        </p:txBody>
      </p:sp>
      <p:sp>
        <p:nvSpPr>
          <p:cNvPr id="415" name="Textfeld 27"/>
          <p:cNvSpPr/>
          <p:nvPr/>
        </p:nvSpPr>
        <p:spPr>
          <a:xfrm>
            <a:off x="6123600" y="630792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2’FL, 2-fucosyllactose; HMO, human milk oligosaccharide; LNnT, Lacto-N-neotetraose.</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2’FL</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a:t>
            </a:r>
            <a:r>
              <a:rPr b="0" lang="zh-CN" sz="800" spc="-1" strike="noStrike">
                <a:solidFill>
                  <a:srgbClr val="a3a3a3"/>
                </a:solidFill>
                <a:latin typeface="Arial"/>
                <a:ea typeface="DejaVu Sans"/>
              </a:rPr>
              <a:t>岩藻糖基乳糖；</a:t>
            </a:r>
            <a:r>
              <a:rPr b="0" lang="en-GB" sz="800" spc="-1" strike="noStrike">
                <a:solidFill>
                  <a:srgbClr val="a3a3a3"/>
                </a:solidFill>
                <a:latin typeface="Arial"/>
                <a:ea typeface="DejaVu Sans"/>
              </a:rPr>
              <a:t>HMO</a:t>
            </a:r>
            <a:r>
              <a:rPr b="0" lang="zh-CN" sz="800" spc="-1" strike="noStrike">
                <a:solidFill>
                  <a:srgbClr val="a3a3a3"/>
                </a:solidFill>
                <a:latin typeface="Arial"/>
                <a:ea typeface="DejaVu Sans"/>
              </a:rPr>
              <a:t>，人乳寡糖；</a:t>
            </a:r>
            <a:r>
              <a:rPr b="0" lang="en-GB"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GB"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endParaRPr b="0" lang="en-US" sz="800" spc="-1" strike="noStrike">
              <a:latin typeface="Arial"/>
            </a:endParaRPr>
          </a:p>
        </p:txBody>
      </p:sp>
      <p:sp>
        <p:nvSpPr>
          <p:cNvPr id="416" name="Rectangle 13"/>
          <p:cNvSpPr/>
          <p:nvPr/>
        </p:nvSpPr>
        <p:spPr>
          <a:xfrm>
            <a:off x="6094800" y="653904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1. Hascoët JM et al., Abstract at WCPGHAN 2021. * Randomised, clinical trial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Hascoët JM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WCPGHAN 2021 </a:t>
            </a:r>
            <a:r>
              <a:rPr b="0" lang="zh-CN" sz="800" spc="-1" strike="noStrike">
                <a:solidFill>
                  <a:srgbClr val="a3a3a3"/>
                </a:solidFill>
                <a:latin typeface="Arial"/>
                <a:ea typeface="DejaVu Sans"/>
              </a:rPr>
              <a:t>摘要。</a:t>
            </a:r>
            <a:r>
              <a:rPr b="0" lang="en-GB" sz="800" spc="-1" strike="noStrike">
                <a:solidFill>
                  <a:srgbClr val="a3a3a3"/>
                </a:solidFill>
                <a:latin typeface="Arial"/>
                <a:ea typeface="DejaVu Sans"/>
              </a:rPr>
              <a:t>* </a:t>
            </a:r>
            <a:r>
              <a:rPr b="0" lang="zh-CN" sz="800" spc="-1" strike="noStrike">
                <a:solidFill>
                  <a:srgbClr val="a3a3a3"/>
                </a:solidFill>
                <a:latin typeface="Arial"/>
                <a:ea typeface="DejaVu Sans"/>
              </a:rPr>
              <a:t>随机临床试验</a:t>
            </a:r>
            <a:endParaRPr b="0" lang="en-US" sz="800" spc="-1" strike="noStrike">
              <a:latin typeface="Arial"/>
            </a:endParaRPr>
          </a:p>
        </p:txBody>
      </p:sp>
      <p:sp>
        <p:nvSpPr>
          <p:cNvPr id="417" name="PlaceHolder 2"/>
          <p:cNvSpPr>
            <a:spLocks noGrp="1"/>
          </p:cNvSpPr>
          <p:nvPr>
            <p:ph/>
          </p:nvPr>
        </p:nvSpPr>
        <p:spPr>
          <a:xfrm>
            <a:off x="994680" y="5078880"/>
            <a:ext cx="3072600" cy="879480"/>
          </a:xfrm>
          <a:prstGeom prst="rect">
            <a:avLst/>
          </a:prstGeom>
          <a:noFill/>
          <a:ln w="0">
            <a:noFill/>
          </a:ln>
        </p:spPr>
        <p:txBody>
          <a:bodyPr lIns="38160" rIns="38160" tIns="25560" bIns="25560" anchor="t">
            <a:normAutofit fontScale="83000"/>
          </a:bodyPr>
          <a:p>
            <a:pPr algn="ctr">
              <a:lnSpc>
                <a:spcPct val="100000"/>
              </a:lnSpc>
              <a:spcBef>
                <a:spcPts val="1001"/>
              </a:spcBef>
              <a:buNone/>
              <a:tabLst>
                <a:tab algn="l" pos="0"/>
              </a:tabLst>
            </a:pPr>
            <a:r>
              <a:rPr b="0" lang="en-GB" sz="1400" spc="-1" strike="noStrike">
                <a:solidFill>
                  <a:srgbClr val="5c5c5c"/>
                </a:solidFill>
                <a:latin typeface="Arial"/>
              </a:rPr>
              <a:t>Faster progression to FEF may help reduce the risk of growth restriction and exacerbated gut immaturity</a:t>
            </a:r>
            <a:r>
              <a:rPr b="0" lang="en-GB" sz="1446" spc="-1" strike="noStrike" baseline="30000">
                <a:solidFill>
                  <a:srgbClr val="5c5c5c"/>
                </a:solidFill>
                <a:latin typeface="Arial"/>
              </a:rPr>
              <a:t>1</a:t>
            </a:r>
            <a:endParaRPr b="0" lang="en-US" sz="1450" spc="-1" strike="noStrike">
              <a:latin typeface="Arial"/>
            </a:endParaRPr>
          </a:p>
          <a:p>
            <a:pPr algn="ctr">
              <a:lnSpc>
                <a:spcPct val="100000"/>
              </a:lnSpc>
              <a:spcBef>
                <a:spcPts val="1001"/>
              </a:spcBef>
              <a:buNone/>
              <a:tabLst>
                <a:tab algn="l" pos="0"/>
              </a:tabLst>
            </a:pPr>
            <a:r>
              <a:rPr b="0" lang="zh-CN" sz="1400" spc="-1" strike="noStrike">
                <a:solidFill>
                  <a:srgbClr val="5c5c5c"/>
                </a:solidFill>
                <a:latin typeface="Arial"/>
              </a:rPr>
              <a:t>更快地进展到全肠喂养可能有助于降低生长受限和肠道不成熟加剧的风险</a:t>
            </a:r>
            <a:r>
              <a:rPr b="0" lang="en-GB" sz="1446" spc="-1" strike="noStrike" baseline="30000">
                <a:solidFill>
                  <a:srgbClr val="5c5c5c"/>
                </a:solidFill>
                <a:latin typeface="Arial"/>
              </a:rPr>
              <a:t>1</a:t>
            </a:r>
            <a:endParaRPr b="0" lang="en-US" sz="1450" spc="-1" strike="noStrike">
              <a:latin typeface="Arial"/>
            </a:endParaRPr>
          </a:p>
        </p:txBody>
      </p:sp>
      <p:grpSp>
        <p:nvGrpSpPr>
          <p:cNvPr id="418" name="Group 12"/>
          <p:cNvGrpSpPr/>
          <p:nvPr/>
        </p:nvGrpSpPr>
        <p:grpSpPr>
          <a:xfrm>
            <a:off x="5009760" y="2229120"/>
            <a:ext cx="6083280" cy="2845440"/>
            <a:chOff x="5009760" y="2229120"/>
            <a:chExt cx="6083280" cy="2845440"/>
          </a:xfrm>
        </p:grpSpPr>
        <p:sp>
          <p:nvSpPr>
            <p:cNvPr id="419" name="Abgerundetes Rechteck 5"/>
            <p:cNvSpPr/>
            <p:nvPr/>
          </p:nvSpPr>
          <p:spPr>
            <a:xfrm>
              <a:off x="5052240" y="2229120"/>
              <a:ext cx="3457080" cy="200520"/>
            </a:xfrm>
            <a:prstGeom prst="roundRect">
              <a:avLst>
                <a:gd name="adj" fmla="val 0"/>
              </a:avLst>
            </a:prstGeom>
            <a:noFill/>
            <a:ln w="12600">
              <a:noFill/>
            </a:ln>
          </p:spPr>
          <p:style>
            <a:lnRef idx="0"/>
            <a:fillRef idx="0"/>
            <a:effectRef idx="0"/>
            <a:fontRef idx="minor"/>
          </p:style>
          <p:txBody>
            <a:bodyPr lIns="90000" rIns="90000" tIns="45000" bIns="45000" anchor="ctr">
              <a:noAutofit/>
            </a:bodyPr>
            <a:p>
              <a:pPr>
                <a:lnSpc>
                  <a:spcPct val="100000"/>
                </a:lnSpc>
                <a:buNone/>
              </a:pPr>
              <a:r>
                <a:rPr b="1" lang="en-GB" sz="1400" spc="-1" strike="noStrike">
                  <a:solidFill>
                    <a:srgbClr val="554596"/>
                  </a:solidFill>
                  <a:latin typeface="Arial"/>
                  <a:ea typeface="DejaVu Sans"/>
                </a:rPr>
                <a:t>Full enteral feeding^</a:t>
              </a:r>
              <a:endParaRPr b="0" lang="en-US" sz="1400" spc="-1" strike="noStrike">
                <a:latin typeface="Arial"/>
              </a:endParaRPr>
            </a:p>
          </p:txBody>
        </p:sp>
        <p:sp>
          <p:nvSpPr>
            <p:cNvPr id="420" name="Straight Connector 24"/>
            <p:cNvSpPr/>
            <p:nvPr/>
          </p:nvSpPr>
          <p:spPr>
            <a:xfrm>
              <a:off x="5135400" y="4770360"/>
              <a:ext cx="4554720" cy="360"/>
            </a:xfrm>
            <a:prstGeom prst="line">
              <a:avLst/>
            </a:prstGeom>
            <a:ln w="12600">
              <a:solidFill>
                <a:srgbClr val="a3a3a3"/>
              </a:solidFill>
              <a:miter/>
            </a:ln>
          </p:spPr>
          <p:style>
            <a:lnRef idx="0"/>
            <a:fillRef idx="0"/>
            <a:effectRef idx="0"/>
            <a:fontRef idx="minor"/>
          </p:style>
        </p:sp>
        <p:sp>
          <p:nvSpPr>
            <p:cNvPr id="421" name="Rounded Rectangle 4"/>
            <p:cNvSpPr/>
            <p:nvPr/>
          </p:nvSpPr>
          <p:spPr>
            <a:xfrm>
              <a:off x="5135400" y="2597040"/>
              <a:ext cx="4142160" cy="883080"/>
            </a:xfrm>
            <a:prstGeom prst="roundRect">
              <a:avLst>
                <a:gd name="adj" fmla="val 8334"/>
              </a:avLst>
            </a:prstGeom>
            <a:solidFill>
              <a:srgbClr val="5d7de1"/>
            </a:solidFill>
            <a:ln w="12600">
              <a:noFill/>
            </a:ln>
          </p:spPr>
          <p:style>
            <a:lnRef idx="0"/>
            <a:fillRef idx="0"/>
            <a:effectRef idx="0"/>
            <a:fontRef idx="minor"/>
          </p:style>
          <p:txBody>
            <a:bodyPr lIns="90000" rIns="90000" tIns="45000" bIns="45000" anchor="ctr">
              <a:noAutofit/>
            </a:bodyPr>
            <a:p>
              <a:pPr>
                <a:lnSpc>
                  <a:spcPct val="100000"/>
                </a:lnSpc>
                <a:buNone/>
              </a:pPr>
              <a:r>
                <a:rPr b="1" lang="en-US" sz="1200" spc="-1" strike="noStrike">
                  <a:solidFill>
                    <a:srgbClr val="ffffff"/>
                  </a:solidFill>
                  <a:latin typeface="Arial"/>
                  <a:ea typeface="DejaVu Sans"/>
                </a:rPr>
                <a:t>Placebo</a:t>
              </a:r>
              <a:endParaRPr b="0" lang="en-US" sz="1200" spc="-1" strike="noStrike">
                <a:latin typeface="Arial"/>
              </a:endParaRPr>
            </a:p>
            <a:p>
              <a:pPr>
                <a:lnSpc>
                  <a:spcPct val="100000"/>
                </a:lnSpc>
                <a:buNone/>
              </a:pPr>
              <a:r>
                <a:rPr b="0" lang="en-US" sz="1000" spc="-1" strike="noStrike">
                  <a:solidFill>
                    <a:srgbClr val="ffffff"/>
                  </a:solidFill>
                  <a:latin typeface="Arial"/>
                  <a:ea typeface="DejaVu Sans"/>
                </a:rPr>
                <a:t>(n=43)</a:t>
              </a:r>
              <a:endParaRPr b="0" lang="en-US" sz="1000" spc="-1" strike="noStrike">
                <a:latin typeface="Arial"/>
              </a:endParaRPr>
            </a:p>
          </p:txBody>
        </p:sp>
        <p:sp>
          <p:nvSpPr>
            <p:cNvPr id="422" name="Rounded Rectangle 36"/>
            <p:cNvSpPr/>
            <p:nvPr/>
          </p:nvSpPr>
          <p:spPr>
            <a:xfrm>
              <a:off x="5135400" y="3678480"/>
              <a:ext cx="3743280" cy="883080"/>
            </a:xfrm>
            <a:prstGeom prst="roundRect">
              <a:avLst>
                <a:gd name="adj" fmla="val 8334"/>
              </a:avLst>
            </a:prstGeom>
            <a:solidFill>
              <a:srgbClr val="33cc66"/>
            </a:solidFill>
            <a:ln w="12600">
              <a:noFill/>
            </a:ln>
          </p:spPr>
          <p:style>
            <a:lnRef idx="0"/>
            <a:fillRef idx="0"/>
            <a:effectRef idx="0"/>
            <a:fontRef idx="minor"/>
          </p:style>
          <p:txBody>
            <a:bodyPr lIns="90000" rIns="90000" tIns="45000" bIns="45000" anchor="ctr">
              <a:noAutofit/>
            </a:bodyPr>
            <a:p>
              <a:pPr>
                <a:lnSpc>
                  <a:spcPct val="100000"/>
                </a:lnSpc>
                <a:buNone/>
              </a:pPr>
              <a:r>
                <a:rPr b="1" lang="en-GB" sz="1200" spc="-1" strike="noStrike">
                  <a:solidFill>
                    <a:srgbClr val="ffffff"/>
                  </a:solidFill>
                  <a:latin typeface="Arial"/>
                  <a:ea typeface="DejaVu Sans"/>
                </a:rPr>
                <a:t>HMO (2’FL, LNnT) supplement </a:t>
              </a:r>
              <a:endParaRPr b="0" lang="en-US" sz="1200" spc="-1" strike="noStrike">
                <a:latin typeface="Arial"/>
              </a:endParaRPr>
            </a:p>
            <a:p>
              <a:pPr>
                <a:lnSpc>
                  <a:spcPct val="100000"/>
                </a:lnSpc>
                <a:buNone/>
              </a:pPr>
              <a:r>
                <a:rPr b="0" lang="en-US" sz="1000" spc="-1" strike="noStrike">
                  <a:solidFill>
                    <a:srgbClr val="ffffff"/>
                  </a:solidFill>
                  <a:latin typeface="Arial"/>
                  <a:ea typeface="DejaVu Sans"/>
                </a:rPr>
                <a:t>(n=43)</a:t>
              </a:r>
              <a:endParaRPr b="0" lang="en-US" sz="1000" spc="-1" strike="noStrike">
                <a:latin typeface="Arial"/>
              </a:endParaRPr>
            </a:p>
          </p:txBody>
        </p:sp>
        <p:sp>
          <p:nvSpPr>
            <p:cNvPr id="423" name="TextBox 5"/>
            <p:cNvSpPr/>
            <p:nvPr/>
          </p:nvSpPr>
          <p:spPr>
            <a:xfrm>
              <a:off x="8566920" y="2849040"/>
              <a:ext cx="624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ffffff"/>
                  </a:solidFill>
                  <a:latin typeface="Arial"/>
                  <a:ea typeface="DejaVu Sans"/>
                </a:rPr>
                <a:t>14,3</a:t>
              </a:r>
              <a:endParaRPr b="0" lang="en-US" sz="1800" spc="-1" strike="noStrike">
                <a:latin typeface="Arial"/>
              </a:endParaRPr>
            </a:p>
          </p:txBody>
        </p:sp>
        <p:sp>
          <p:nvSpPr>
            <p:cNvPr id="424" name="TextBox 37"/>
            <p:cNvSpPr/>
            <p:nvPr/>
          </p:nvSpPr>
          <p:spPr>
            <a:xfrm>
              <a:off x="8096400" y="3935520"/>
              <a:ext cx="624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ffffff"/>
                  </a:solidFill>
                  <a:latin typeface="Arial"/>
                  <a:ea typeface="DejaVu Sans"/>
                </a:rPr>
                <a:t>12,2</a:t>
              </a:r>
              <a:endParaRPr b="0" lang="en-US" sz="1800" spc="-1" strike="noStrike">
                <a:latin typeface="Arial"/>
              </a:endParaRPr>
            </a:p>
          </p:txBody>
        </p:sp>
        <p:sp>
          <p:nvSpPr>
            <p:cNvPr id="425" name="TextBox 7"/>
            <p:cNvSpPr/>
            <p:nvPr/>
          </p:nvSpPr>
          <p:spPr>
            <a:xfrm>
              <a:off x="5009760" y="4832640"/>
              <a:ext cx="25092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00" spc="-1" strike="noStrike">
                  <a:solidFill>
                    <a:srgbClr val="666666"/>
                  </a:solidFill>
                  <a:latin typeface="Arial"/>
                  <a:ea typeface="DejaVu Sans"/>
                </a:rPr>
                <a:t>0</a:t>
              </a:r>
              <a:endParaRPr b="0" lang="en-US" sz="1000" spc="-1" strike="noStrike">
                <a:latin typeface="Arial"/>
              </a:endParaRPr>
            </a:p>
          </p:txBody>
        </p:sp>
        <p:sp>
          <p:nvSpPr>
            <p:cNvPr id="426" name="TextBox 38"/>
            <p:cNvSpPr/>
            <p:nvPr/>
          </p:nvSpPr>
          <p:spPr>
            <a:xfrm>
              <a:off x="6527880" y="4832640"/>
              <a:ext cx="25092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00" spc="-1" strike="noStrike">
                  <a:solidFill>
                    <a:srgbClr val="666666"/>
                  </a:solidFill>
                  <a:latin typeface="Arial"/>
                  <a:ea typeface="DejaVu Sans"/>
                </a:rPr>
                <a:t>5</a:t>
              </a:r>
              <a:endParaRPr b="0" lang="en-US" sz="1000" spc="-1" strike="noStrike">
                <a:latin typeface="Arial"/>
              </a:endParaRPr>
            </a:p>
          </p:txBody>
        </p:sp>
        <p:sp>
          <p:nvSpPr>
            <p:cNvPr id="427" name="TextBox 39"/>
            <p:cNvSpPr/>
            <p:nvPr/>
          </p:nvSpPr>
          <p:spPr>
            <a:xfrm>
              <a:off x="8046720" y="4832640"/>
              <a:ext cx="32076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00" spc="-1" strike="noStrike">
                  <a:solidFill>
                    <a:srgbClr val="666666"/>
                  </a:solidFill>
                  <a:latin typeface="Arial"/>
                  <a:ea typeface="DejaVu Sans"/>
                </a:rPr>
                <a:t>10</a:t>
              </a:r>
              <a:endParaRPr b="0" lang="en-US" sz="1000" spc="-1" strike="noStrike">
                <a:latin typeface="Arial"/>
              </a:endParaRPr>
            </a:p>
          </p:txBody>
        </p:sp>
        <p:sp>
          <p:nvSpPr>
            <p:cNvPr id="428" name="TextBox 40"/>
            <p:cNvSpPr/>
            <p:nvPr/>
          </p:nvSpPr>
          <p:spPr>
            <a:xfrm>
              <a:off x="9564840" y="4832640"/>
              <a:ext cx="32076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00" spc="-1" strike="noStrike">
                  <a:solidFill>
                    <a:srgbClr val="666666"/>
                  </a:solidFill>
                  <a:latin typeface="Arial"/>
                  <a:ea typeface="DejaVu Sans"/>
                </a:rPr>
                <a:t>15</a:t>
              </a:r>
              <a:endParaRPr b="0" lang="en-US" sz="1000" spc="-1" strike="noStrike">
                <a:latin typeface="Arial"/>
              </a:endParaRPr>
            </a:p>
          </p:txBody>
        </p:sp>
        <p:sp>
          <p:nvSpPr>
            <p:cNvPr id="429" name="Pfeil nach unten 19"/>
            <p:cNvSpPr/>
            <p:nvPr/>
          </p:nvSpPr>
          <p:spPr>
            <a:xfrm rot="5400000">
              <a:off x="9577800" y="3062160"/>
              <a:ext cx="879840" cy="2150280"/>
            </a:xfrm>
            <a:prstGeom prst="downArrow">
              <a:avLst>
                <a:gd name="adj1" fmla="val 50000"/>
                <a:gd name="adj2" fmla="val 50000"/>
              </a:avLst>
            </a:prstGeom>
            <a:solidFill>
              <a:srgbClr val="554596"/>
            </a:solidFill>
            <a:ln w="12600">
              <a:noFill/>
            </a:ln>
          </p:spPr>
          <p:style>
            <a:lnRef idx="0"/>
            <a:fillRef idx="0"/>
            <a:effectRef idx="0"/>
            <a:fontRef idx="minor"/>
          </p:style>
        </p:sp>
        <p:sp>
          <p:nvSpPr>
            <p:cNvPr id="430" name="TextBox 11"/>
            <p:cNvSpPr/>
            <p:nvPr/>
          </p:nvSpPr>
          <p:spPr>
            <a:xfrm>
              <a:off x="9254880" y="3943440"/>
              <a:ext cx="1741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ffffff"/>
                  </a:solidFill>
                  <a:latin typeface="Arial"/>
                  <a:ea typeface="DejaVu Sans"/>
                </a:rPr>
                <a:t>2 days shorter</a:t>
              </a:r>
              <a:endParaRPr b="0" lang="en-US" sz="1800" spc="-1" strike="noStrike">
                <a:latin typeface="Arial"/>
              </a:endParaRPr>
            </a:p>
          </p:txBody>
        </p:sp>
      </p:grpSp>
      <p:sp>
        <p:nvSpPr>
          <p:cNvPr id="431" name="TextBox 14"/>
          <p:cNvSpPr/>
          <p:nvPr/>
        </p:nvSpPr>
        <p:spPr>
          <a:xfrm>
            <a:off x="5029200" y="5274720"/>
            <a:ext cx="4399200" cy="241560"/>
          </a:xfrm>
          <a:prstGeom prst="rect">
            <a:avLst/>
          </a:prstGeom>
          <a:noFill/>
          <a:ln w="0">
            <a:noFill/>
          </a:ln>
        </p:spPr>
        <p:style>
          <a:lnRef idx="0"/>
          <a:fillRef idx="0"/>
          <a:effectRef idx="0"/>
          <a:fontRef idx="minor"/>
        </p:style>
        <p:txBody>
          <a:bodyPr lIns="38160" rIns="38160" tIns="25560" bIns="25560" anchor="t">
            <a:normAutofit fontScale="63000"/>
          </a:bodyPr>
          <a:p>
            <a:pPr>
              <a:lnSpc>
                <a:spcPct val="100000"/>
              </a:lnSpc>
              <a:buNone/>
            </a:pPr>
            <a:r>
              <a:rPr b="0" lang="en-GB" sz="1000" spc="-1" strike="noStrike">
                <a:solidFill>
                  <a:srgbClr val="666666"/>
                </a:solidFill>
                <a:latin typeface="Arial"/>
                <a:ea typeface="DejaVu Sans"/>
              </a:rPr>
              <a:t>^Time to reach full enteral feeding is a reliable indicator of feeding tolerance</a:t>
            </a:r>
            <a:endParaRPr b="0" lang="en-US" sz="1000" spc="-1" strike="noStrike">
              <a:latin typeface="Arial"/>
            </a:endParaRPr>
          </a:p>
          <a:p>
            <a:pPr>
              <a:lnSpc>
                <a:spcPct val="100000"/>
              </a:lnSpc>
              <a:buNone/>
            </a:pPr>
            <a:r>
              <a:rPr b="0" lang="en-GB" sz="1000" spc="-1" strike="noStrike">
                <a:solidFill>
                  <a:srgbClr val="666666"/>
                </a:solidFill>
                <a:latin typeface="Arial"/>
                <a:ea typeface="DejaVu Sans"/>
              </a:rPr>
              <a:t>^</a:t>
            </a:r>
            <a:r>
              <a:rPr b="0" lang="zh-CN" sz="1000" spc="-1" strike="noStrike">
                <a:solidFill>
                  <a:srgbClr val="666666"/>
                </a:solidFill>
                <a:latin typeface="Arial"/>
                <a:ea typeface="DejaVu Sans"/>
              </a:rPr>
              <a:t>达到全肠喂养的时间是喂养耐受性的可靠指标</a:t>
            </a:r>
            <a:endParaRPr b="0" lang="en-US" sz="1000" spc="-1" strike="noStrike">
              <a:latin typeface="Arial"/>
            </a:endParaRPr>
          </a:p>
        </p:txBody>
      </p:sp>
      <p:pic>
        <p:nvPicPr>
          <p:cNvPr id="432" name="Graphic 3" descr=""/>
          <p:cNvPicPr/>
          <p:nvPr/>
        </p:nvPicPr>
        <p:blipFill>
          <a:blip r:embed="rId1"/>
          <a:stretch/>
        </p:blipFill>
        <p:spPr>
          <a:xfrm>
            <a:off x="792360" y="1552320"/>
            <a:ext cx="3752280" cy="3752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Rounded Rectangle 44"/>
          <p:cNvSpPr/>
          <p:nvPr/>
        </p:nvSpPr>
        <p:spPr>
          <a:xfrm>
            <a:off x="6576480" y="2605680"/>
            <a:ext cx="4904640" cy="3409920"/>
          </a:xfrm>
          <a:prstGeom prst="roundRect">
            <a:avLst>
              <a:gd name="adj" fmla="val 2746"/>
            </a:avLst>
          </a:prstGeom>
          <a:solidFill>
            <a:srgbClr val="f2f2f2">
              <a:alpha val="50000"/>
            </a:srgbClr>
          </a:solidFill>
          <a:ln w="12600">
            <a:noFill/>
          </a:ln>
        </p:spPr>
        <p:style>
          <a:lnRef idx="0"/>
          <a:fillRef idx="0"/>
          <a:effectRef idx="0"/>
          <a:fontRef idx="minor"/>
        </p:style>
      </p:sp>
      <p:sp>
        <p:nvSpPr>
          <p:cNvPr id="434" name="Rounded Rectangle 43"/>
          <p:cNvSpPr/>
          <p:nvPr/>
        </p:nvSpPr>
        <p:spPr>
          <a:xfrm>
            <a:off x="953280" y="2616840"/>
            <a:ext cx="4904640" cy="3409920"/>
          </a:xfrm>
          <a:prstGeom prst="roundRect">
            <a:avLst>
              <a:gd name="adj" fmla="val 2746"/>
            </a:avLst>
          </a:prstGeom>
          <a:solidFill>
            <a:srgbClr val="f2f2f2">
              <a:alpha val="50000"/>
            </a:srgbClr>
          </a:solidFill>
          <a:ln w="12600">
            <a:noFill/>
          </a:ln>
        </p:spPr>
        <p:style>
          <a:lnRef idx="0"/>
          <a:fillRef idx="0"/>
          <a:effectRef idx="0"/>
          <a:fontRef idx="minor"/>
        </p:style>
      </p:sp>
      <p:sp>
        <p:nvSpPr>
          <p:cNvPr id="435" name="PlaceHolder 1"/>
          <p:cNvSpPr>
            <a:spLocks noGrp="1"/>
          </p:cNvSpPr>
          <p:nvPr>
            <p:ph type="title"/>
          </p:nvPr>
        </p:nvSpPr>
        <p:spPr>
          <a:xfrm>
            <a:off x="838080" y="365040"/>
            <a:ext cx="946512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HMO supplement (2’FL and LNnT) supports adequate growth, in line with preterm growth standards</a:t>
            </a:r>
            <a:r>
              <a:rPr b="0" lang="en-GB" sz="2894" spc="-1" strike="noStrike" baseline="30000">
                <a:solidFill>
                  <a:srgbClr val="554596"/>
                </a:solidFill>
                <a:latin typeface="Arial"/>
              </a:rPr>
              <a:t>^</a:t>
            </a:r>
            <a:endParaRPr b="0" lang="en-US" sz="2890" spc="-1" strike="noStrike">
              <a:latin typeface="Arial"/>
            </a:endParaRPr>
          </a:p>
          <a:p>
            <a:pPr>
              <a:lnSpc>
                <a:spcPct val="90000"/>
              </a:lnSpc>
              <a:buNone/>
            </a:pPr>
            <a:r>
              <a:rPr b="1" lang="en-GB" sz="2800" spc="-1" strike="noStrike">
                <a:solidFill>
                  <a:srgbClr val="554596"/>
                </a:solidFill>
                <a:latin typeface="Arial"/>
              </a:rPr>
              <a:t>HMO</a:t>
            </a:r>
            <a:r>
              <a:rPr b="1" lang="zh-CN" sz="2800" spc="-1" strike="noStrike">
                <a:solidFill>
                  <a:srgbClr val="554596"/>
                </a:solidFill>
                <a:latin typeface="Arial"/>
              </a:rPr>
              <a:t>补充剂（</a:t>
            </a:r>
            <a:r>
              <a:rPr b="1" lang="en-GB" sz="2800" spc="-1" strike="noStrike">
                <a:solidFill>
                  <a:srgbClr val="554596"/>
                </a:solidFill>
                <a:latin typeface="Arial"/>
              </a:rPr>
              <a:t>2’FL</a:t>
            </a:r>
            <a:r>
              <a:rPr b="1" lang="zh-CN" sz="2800" spc="-1" strike="noStrike">
                <a:solidFill>
                  <a:srgbClr val="554596"/>
                </a:solidFill>
                <a:latin typeface="Arial"/>
              </a:rPr>
              <a:t>和</a:t>
            </a:r>
            <a:r>
              <a:rPr b="1" lang="en-GB" sz="2800" spc="-1" strike="noStrike">
                <a:solidFill>
                  <a:srgbClr val="554596"/>
                </a:solidFill>
                <a:latin typeface="Arial"/>
              </a:rPr>
              <a:t>LNnT</a:t>
            </a:r>
            <a:r>
              <a:rPr b="1" lang="zh-CN" sz="2800" spc="-1" strike="noStrike">
                <a:solidFill>
                  <a:srgbClr val="554596"/>
                </a:solidFill>
                <a:latin typeface="Arial"/>
              </a:rPr>
              <a:t>）支持适当的生长，符合早产儿生长标准</a:t>
            </a:r>
            <a:r>
              <a:rPr b="0" lang="en-GB" sz="2894" spc="-1" strike="noStrike" baseline="30000">
                <a:solidFill>
                  <a:srgbClr val="554596"/>
                </a:solidFill>
                <a:latin typeface="Arial"/>
              </a:rPr>
              <a:t>^</a:t>
            </a:r>
            <a:endParaRPr b="0" lang="en-US" sz="2890" spc="-1" strike="noStrike">
              <a:latin typeface="Arial"/>
            </a:endParaRPr>
          </a:p>
        </p:txBody>
      </p:sp>
      <p:sp>
        <p:nvSpPr>
          <p:cNvPr id="436" name="Textfeld 27"/>
          <p:cNvSpPr/>
          <p:nvPr/>
        </p:nvSpPr>
        <p:spPr>
          <a:xfrm>
            <a:off x="6137640" y="632376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2’FL, 2-fucosyllactose; FEF, full enteral feeding; HMO, human milk oligosaccharide; LNnT, Lacto-N-neotetraose</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2’FL</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a:t>
            </a:r>
            <a:r>
              <a:rPr b="0" lang="zh-CN" sz="800" spc="-1" strike="noStrike">
                <a:solidFill>
                  <a:srgbClr val="a3a3a3"/>
                </a:solidFill>
                <a:latin typeface="Arial"/>
                <a:ea typeface="DejaVu Sans"/>
              </a:rPr>
              <a:t>岩藻糖基乳糖；</a:t>
            </a:r>
            <a:r>
              <a:rPr b="0" lang="en-GB" sz="800" spc="-1" strike="noStrike">
                <a:solidFill>
                  <a:srgbClr val="a3a3a3"/>
                </a:solidFill>
                <a:latin typeface="Arial"/>
                <a:ea typeface="DejaVu Sans"/>
              </a:rPr>
              <a:t>FEF</a:t>
            </a:r>
            <a:r>
              <a:rPr b="0" lang="zh-CN" sz="800" spc="-1" strike="noStrike">
                <a:solidFill>
                  <a:srgbClr val="a3a3a3"/>
                </a:solidFill>
                <a:latin typeface="Arial"/>
                <a:ea typeface="DejaVu Sans"/>
              </a:rPr>
              <a:t>，全肠内喂养；</a:t>
            </a:r>
            <a:r>
              <a:rPr b="0" lang="en-GB" sz="800" spc="-1" strike="noStrike">
                <a:solidFill>
                  <a:srgbClr val="a3a3a3"/>
                </a:solidFill>
                <a:latin typeface="Arial"/>
                <a:ea typeface="DejaVu Sans"/>
              </a:rPr>
              <a:t>HMO</a:t>
            </a:r>
            <a:r>
              <a:rPr b="0" lang="zh-CN" sz="800" spc="-1" strike="noStrike">
                <a:solidFill>
                  <a:srgbClr val="a3a3a3"/>
                </a:solidFill>
                <a:latin typeface="Arial"/>
                <a:ea typeface="DejaVu Sans"/>
              </a:rPr>
              <a:t>，人乳寡糖；</a:t>
            </a:r>
            <a:r>
              <a:rPr b="0" lang="en-GB"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GB"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endParaRPr b="0" lang="en-US" sz="800" spc="-1" strike="noStrike">
              <a:latin typeface="Arial"/>
            </a:endParaRPr>
          </a:p>
        </p:txBody>
      </p:sp>
      <p:sp>
        <p:nvSpPr>
          <p:cNvPr id="437" name="Rectangle 13"/>
          <p:cNvSpPr/>
          <p:nvPr/>
        </p:nvSpPr>
        <p:spPr>
          <a:xfrm>
            <a:off x="6137640" y="653904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1. Hascoët JM et al., Abstract at WCPGHAN 2021. * Randomised, clinical trial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Hascoët JM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WCPGHAN 2021 </a:t>
            </a:r>
            <a:r>
              <a:rPr b="0" lang="zh-CN" sz="800" spc="-1" strike="noStrike">
                <a:solidFill>
                  <a:srgbClr val="a3a3a3"/>
                </a:solidFill>
                <a:latin typeface="Arial"/>
                <a:ea typeface="DejaVu Sans"/>
              </a:rPr>
              <a:t>大会摘要。</a:t>
            </a:r>
            <a:r>
              <a:rPr b="0" lang="en-GB" sz="800" spc="-1" strike="noStrike">
                <a:solidFill>
                  <a:srgbClr val="a3a3a3"/>
                </a:solidFill>
                <a:latin typeface="Arial"/>
                <a:ea typeface="DejaVu Sans"/>
              </a:rPr>
              <a:t>* </a:t>
            </a:r>
            <a:r>
              <a:rPr b="0" lang="zh-CN" sz="800" spc="-1" strike="noStrike">
                <a:solidFill>
                  <a:srgbClr val="a3a3a3"/>
                </a:solidFill>
                <a:latin typeface="Arial"/>
                <a:ea typeface="DejaVu Sans"/>
              </a:rPr>
              <a:t>随机临床试验</a:t>
            </a:r>
            <a:endParaRPr b="0" lang="en-US" sz="800" spc="-1" strike="noStrike">
              <a:latin typeface="Arial"/>
            </a:endParaRPr>
          </a:p>
        </p:txBody>
      </p:sp>
      <p:sp>
        <p:nvSpPr>
          <p:cNvPr id="438" name="Textfeld 17"/>
          <p:cNvSpPr/>
          <p:nvPr/>
        </p:nvSpPr>
        <p:spPr>
          <a:xfrm>
            <a:off x="4068000" y="6124320"/>
            <a:ext cx="7499880" cy="210600"/>
          </a:xfrm>
          <a:prstGeom prst="rect">
            <a:avLst/>
          </a:prstGeom>
          <a:noFill/>
          <a:ln w="0">
            <a:noFill/>
          </a:ln>
        </p:spPr>
        <p:style>
          <a:lnRef idx="0"/>
          <a:fillRef idx="0"/>
          <a:effectRef idx="0"/>
          <a:fontRef idx="minor"/>
        </p:style>
        <p:txBody>
          <a:bodyPr lIns="38160" rIns="38160" tIns="25560" bIns="25560" anchor="ctr">
            <a:normAutofit fontScale="65000"/>
          </a:bodyPr>
          <a:p>
            <a:pPr algn="r">
              <a:lnSpc>
                <a:spcPct val="100000"/>
              </a:lnSpc>
              <a:buNone/>
            </a:pPr>
            <a:r>
              <a:rPr b="0" lang="en-GB" sz="800" spc="-1" strike="noStrike">
                <a:solidFill>
                  <a:srgbClr val="a3a3a3"/>
                </a:solidFill>
                <a:latin typeface="Arial"/>
                <a:ea typeface="DejaVu Sans"/>
              </a:rPr>
              <a:t>^Fenton growth standards for preterm infants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^Fenton </a:t>
            </a:r>
            <a:r>
              <a:rPr b="0" lang="zh-CN" sz="800" spc="-1" strike="noStrike">
                <a:solidFill>
                  <a:srgbClr val="a3a3a3"/>
                </a:solidFill>
                <a:latin typeface="Arial"/>
                <a:ea typeface="DejaVu Sans"/>
              </a:rPr>
              <a:t>早产儿生长标准</a:t>
            </a:r>
            <a:endParaRPr b="0" lang="en-US" sz="800" spc="-1" strike="noStrike">
              <a:latin typeface="Arial"/>
            </a:endParaRPr>
          </a:p>
        </p:txBody>
      </p:sp>
      <p:pic>
        <p:nvPicPr>
          <p:cNvPr id="439" name="Picture 6" descr=""/>
          <p:cNvPicPr/>
          <p:nvPr/>
        </p:nvPicPr>
        <p:blipFill>
          <a:blip r:embed="rId1"/>
          <a:stretch/>
        </p:blipFill>
        <p:spPr>
          <a:xfrm>
            <a:off x="1091160" y="3254760"/>
            <a:ext cx="4441320" cy="2556360"/>
          </a:xfrm>
          <a:prstGeom prst="rect">
            <a:avLst/>
          </a:prstGeom>
          <a:ln w="0">
            <a:noFill/>
          </a:ln>
        </p:spPr>
      </p:pic>
      <p:sp>
        <p:nvSpPr>
          <p:cNvPr id="440" name="TextBox 18"/>
          <p:cNvSpPr/>
          <p:nvPr/>
        </p:nvSpPr>
        <p:spPr>
          <a:xfrm>
            <a:off x="1302840" y="2805120"/>
            <a:ext cx="227628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Weight-for-age Z-scores </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年龄别体重</a:t>
            </a:r>
            <a:r>
              <a:rPr b="1" lang="en-GB" sz="1400" spc="-1" strike="noStrike">
                <a:solidFill>
                  <a:srgbClr val="554596"/>
                </a:solidFill>
                <a:latin typeface="Arial"/>
                <a:ea typeface="DejaVu Sans"/>
              </a:rPr>
              <a:t>Z</a:t>
            </a:r>
            <a:r>
              <a:rPr b="1" lang="zh-CN" sz="1400" spc="-1" strike="noStrike">
                <a:solidFill>
                  <a:srgbClr val="554596"/>
                </a:solidFill>
                <a:latin typeface="Arial"/>
                <a:ea typeface="DejaVu Sans"/>
              </a:rPr>
              <a:t>评分</a:t>
            </a:r>
            <a:endParaRPr b="0" lang="en-US" sz="1400" spc="-1" strike="noStrike">
              <a:latin typeface="Arial"/>
            </a:endParaRPr>
          </a:p>
        </p:txBody>
      </p:sp>
      <p:sp>
        <p:nvSpPr>
          <p:cNvPr id="441" name="TextBox 42"/>
          <p:cNvSpPr/>
          <p:nvPr/>
        </p:nvSpPr>
        <p:spPr>
          <a:xfrm>
            <a:off x="6794280" y="2805120"/>
            <a:ext cx="227772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Length-for-age Z-scores </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年龄别身长</a:t>
            </a:r>
            <a:r>
              <a:rPr b="1" lang="en-GB" sz="1400" spc="-1" strike="noStrike">
                <a:solidFill>
                  <a:srgbClr val="554596"/>
                </a:solidFill>
                <a:latin typeface="Arial"/>
                <a:ea typeface="DejaVu Sans"/>
              </a:rPr>
              <a:t>Z</a:t>
            </a:r>
            <a:r>
              <a:rPr b="1" lang="zh-CN" sz="1400" spc="-1" strike="noStrike">
                <a:solidFill>
                  <a:srgbClr val="554596"/>
                </a:solidFill>
                <a:latin typeface="Arial"/>
                <a:ea typeface="DejaVu Sans"/>
              </a:rPr>
              <a:t>评分</a:t>
            </a:r>
            <a:endParaRPr b="0" lang="en-US" sz="1400" spc="-1" strike="noStrike">
              <a:latin typeface="Arial"/>
            </a:endParaRPr>
          </a:p>
        </p:txBody>
      </p:sp>
      <p:sp>
        <p:nvSpPr>
          <p:cNvPr id="442" name="Rounded Rectangle 2"/>
          <p:cNvSpPr/>
          <p:nvPr/>
        </p:nvSpPr>
        <p:spPr>
          <a:xfrm>
            <a:off x="953280" y="1762200"/>
            <a:ext cx="10527840" cy="712080"/>
          </a:xfrm>
          <a:prstGeom prst="roundRect">
            <a:avLst>
              <a:gd name="adj" fmla="val 10607"/>
            </a:avLst>
          </a:prstGeom>
          <a:solidFill>
            <a:srgbClr val="33cc66"/>
          </a:solidFill>
          <a:ln w="12600">
            <a:noFill/>
          </a:ln>
        </p:spPr>
        <p:style>
          <a:lnRef idx="0"/>
          <a:fillRef idx="0"/>
          <a:effectRef idx="0"/>
          <a:fontRef idx="minor"/>
        </p:style>
        <p:txBody>
          <a:bodyPr lIns="38160" rIns="38160" tIns="25560" bIns="25560" anchor="ctr">
            <a:normAutofit fontScale="80000"/>
          </a:bodyPr>
          <a:p>
            <a:pPr algn="ctr">
              <a:lnSpc>
                <a:spcPct val="100000"/>
              </a:lnSpc>
              <a:buNone/>
            </a:pPr>
            <a:r>
              <a:rPr b="0" lang="en-GB" sz="1800" spc="-1" strike="noStrike">
                <a:solidFill>
                  <a:srgbClr val="ffffff"/>
                </a:solidFill>
                <a:latin typeface="Arial"/>
                <a:ea typeface="DejaVu Sans"/>
              </a:rPr>
              <a:t> </a:t>
            </a:r>
            <a:r>
              <a:rPr b="0" lang="en-GB" sz="1800" spc="-1" strike="noStrike">
                <a:solidFill>
                  <a:srgbClr val="ffffff"/>
                </a:solidFill>
                <a:latin typeface="Arial"/>
                <a:ea typeface="DejaVu Sans"/>
              </a:rPr>
              <a:t>HMO supplement supports early postnatal growth, which may have a positive impact on long-term growth and developmental outcomes</a:t>
            </a:r>
            <a:r>
              <a:rPr b="0" lang="en-GB" sz="1862" spc="-1" strike="noStrike" baseline="30000">
                <a:solidFill>
                  <a:srgbClr val="ffffff"/>
                </a:solidFill>
                <a:latin typeface="Arial"/>
                <a:ea typeface="DejaVu Sans"/>
              </a:rPr>
              <a:t>1*</a:t>
            </a:r>
            <a:endParaRPr b="0" lang="en-US" sz="1860" spc="-1" strike="noStrike">
              <a:latin typeface="Arial"/>
            </a:endParaRPr>
          </a:p>
          <a:p>
            <a:pPr algn="ctr">
              <a:lnSpc>
                <a:spcPct val="100000"/>
              </a:lnSpc>
              <a:buNone/>
            </a:pPr>
            <a:r>
              <a:rPr b="0" lang="en-GB" sz="1800" spc="-1" strike="noStrike">
                <a:solidFill>
                  <a:srgbClr val="ffffff"/>
                </a:solidFill>
                <a:latin typeface="Arial"/>
                <a:ea typeface="DejaVu Sans"/>
              </a:rPr>
              <a:t>HMO</a:t>
            </a:r>
            <a:r>
              <a:rPr b="0" lang="zh-CN" sz="1800" spc="-1" strike="noStrike">
                <a:solidFill>
                  <a:srgbClr val="ffffff"/>
                </a:solidFill>
                <a:latin typeface="Arial"/>
                <a:ea typeface="DejaVu Sans"/>
              </a:rPr>
              <a:t>补充剂支持早期产后生长，可能对长期生长和发育结果产生积极影响</a:t>
            </a:r>
            <a:r>
              <a:rPr b="0" lang="en-GB" sz="1862" spc="-1" strike="noStrike" baseline="30000">
                <a:solidFill>
                  <a:srgbClr val="ffffff"/>
                </a:solidFill>
                <a:latin typeface="Arial"/>
                <a:ea typeface="DejaVu Sans"/>
              </a:rPr>
              <a:t>1*</a:t>
            </a:r>
            <a:endParaRPr b="0" lang="en-US" sz="1860" spc="-1" strike="noStrike">
              <a:latin typeface="Arial"/>
            </a:endParaRPr>
          </a:p>
        </p:txBody>
      </p:sp>
      <p:pic>
        <p:nvPicPr>
          <p:cNvPr id="443" name="Picture 3" descr=""/>
          <p:cNvPicPr/>
          <p:nvPr/>
        </p:nvPicPr>
        <p:blipFill>
          <a:blip r:embed="rId2"/>
          <a:stretch/>
        </p:blipFill>
        <p:spPr>
          <a:xfrm>
            <a:off x="6717600" y="3252960"/>
            <a:ext cx="4444920" cy="2558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Rounded Rectangle 43"/>
          <p:cNvSpPr/>
          <p:nvPr/>
        </p:nvSpPr>
        <p:spPr>
          <a:xfrm>
            <a:off x="5899680" y="1821600"/>
            <a:ext cx="5248440" cy="3760560"/>
          </a:xfrm>
          <a:prstGeom prst="roundRect">
            <a:avLst>
              <a:gd name="adj" fmla="val 2746"/>
            </a:avLst>
          </a:prstGeom>
          <a:solidFill>
            <a:srgbClr val="f2f2f2">
              <a:alpha val="50000"/>
            </a:srgbClr>
          </a:solidFill>
          <a:ln w="12600">
            <a:noFill/>
          </a:ln>
        </p:spPr>
        <p:style>
          <a:lnRef idx="0"/>
          <a:fillRef idx="0"/>
          <a:effectRef idx="0"/>
          <a:fontRef idx="minor"/>
        </p:style>
      </p:sp>
      <p:sp>
        <p:nvSpPr>
          <p:cNvPr id="445" name="PlaceHolder 1"/>
          <p:cNvSpPr>
            <a:spLocks noGrp="1"/>
          </p:cNvSpPr>
          <p:nvPr>
            <p:ph type="title"/>
          </p:nvPr>
        </p:nvSpPr>
        <p:spPr>
          <a:xfrm>
            <a:off x="838080" y="365040"/>
            <a:ext cx="946512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HMO supplement (2’FL and LNnT) supports adequate growth, in line with preterm growth standards</a:t>
            </a:r>
            <a:r>
              <a:rPr b="0" lang="en-GB" sz="2894" spc="-1" strike="noStrike" baseline="30000">
                <a:solidFill>
                  <a:srgbClr val="554596"/>
                </a:solidFill>
                <a:latin typeface="Arial"/>
              </a:rPr>
              <a:t>^</a:t>
            </a:r>
            <a:endParaRPr b="0" lang="en-US" sz="2890" spc="-1" strike="noStrike">
              <a:latin typeface="Arial"/>
            </a:endParaRPr>
          </a:p>
          <a:p>
            <a:pPr>
              <a:lnSpc>
                <a:spcPct val="90000"/>
              </a:lnSpc>
              <a:buNone/>
            </a:pPr>
            <a:r>
              <a:rPr b="1" lang="en-GB" sz="2800" spc="-1" strike="noStrike">
                <a:solidFill>
                  <a:srgbClr val="554596"/>
                </a:solidFill>
                <a:latin typeface="Arial"/>
              </a:rPr>
              <a:t>HMO</a:t>
            </a:r>
            <a:r>
              <a:rPr b="1" lang="zh-CN" sz="2800" spc="-1" strike="noStrike">
                <a:solidFill>
                  <a:srgbClr val="554596"/>
                </a:solidFill>
                <a:latin typeface="Arial"/>
              </a:rPr>
              <a:t>补充剂（</a:t>
            </a:r>
            <a:r>
              <a:rPr b="1" lang="en-GB" sz="2800" spc="-1" strike="noStrike">
                <a:solidFill>
                  <a:srgbClr val="554596"/>
                </a:solidFill>
                <a:latin typeface="Arial"/>
              </a:rPr>
              <a:t>2’FL</a:t>
            </a:r>
            <a:r>
              <a:rPr b="1" lang="zh-CN" sz="2800" spc="-1" strike="noStrike">
                <a:solidFill>
                  <a:srgbClr val="554596"/>
                </a:solidFill>
                <a:latin typeface="Arial"/>
              </a:rPr>
              <a:t>和</a:t>
            </a:r>
            <a:r>
              <a:rPr b="1" lang="en-GB" sz="2800" spc="-1" strike="noStrike">
                <a:solidFill>
                  <a:srgbClr val="554596"/>
                </a:solidFill>
                <a:latin typeface="Arial"/>
              </a:rPr>
              <a:t>LNnT</a:t>
            </a:r>
            <a:r>
              <a:rPr b="1" lang="zh-CN" sz="2800" spc="-1" strike="noStrike">
                <a:solidFill>
                  <a:srgbClr val="554596"/>
                </a:solidFill>
                <a:latin typeface="Arial"/>
              </a:rPr>
              <a:t>）支持适当的生长，符合早产儿生长标准</a:t>
            </a:r>
            <a:r>
              <a:rPr b="0" lang="en-GB" sz="2894" spc="-1" strike="noStrike" baseline="30000">
                <a:solidFill>
                  <a:srgbClr val="554596"/>
                </a:solidFill>
                <a:latin typeface="Arial"/>
              </a:rPr>
              <a:t>^</a:t>
            </a:r>
            <a:endParaRPr b="0" lang="en-US" sz="2890" spc="-1" strike="noStrike">
              <a:latin typeface="Arial"/>
            </a:endParaRPr>
          </a:p>
        </p:txBody>
      </p:sp>
      <p:sp>
        <p:nvSpPr>
          <p:cNvPr id="446" name="Textfeld 27"/>
          <p:cNvSpPr/>
          <p:nvPr/>
        </p:nvSpPr>
        <p:spPr>
          <a:xfrm>
            <a:off x="6137640" y="632376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2’FL, 2-fucosyllactose; FEF, full enteral feeding; HMO, human milk oligosaccharide; LNnT, Lacto-N-neotetraose</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2’FL</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a:t>
            </a:r>
            <a:r>
              <a:rPr b="0" lang="zh-CN" sz="800" spc="-1" strike="noStrike">
                <a:solidFill>
                  <a:srgbClr val="a3a3a3"/>
                </a:solidFill>
                <a:latin typeface="Arial"/>
                <a:ea typeface="DejaVu Sans"/>
              </a:rPr>
              <a:t>岩藻糖基乳糖；</a:t>
            </a:r>
            <a:r>
              <a:rPr b="0" lang="en-GB" sz="800" spc="-1" strike="noStrike">
                <a:solidFill>
                  <a:srgbClr val="a3a3a3"/>
                </a:solidFill>
                <a:latin typeface="Arial"/>
                <a:ea typeface="DejaVu Sans"/>
              </a:rPr>
              <a:t>FEF</a:t>
            </a:r>
            <a:r>
              <a:rPr b="0" lang="zh-CN" sz="800" spc="-1" strike="noStrike">
                <a:solidFill>
                  <a:srgbClr val="a3a3a3"/>
                </a:solidFill>
                <a:latin typeface="Arial"/>
                <a:ea typeface="DejaVu Sans"/>
              </a:rPr>
              <a:t>，全肠内喂养；</a:t>
            </a:r>
            <a:r>
              <a:rPr b="0" lang="en-GB" sz="800" spc="-1" strike="noStrike">
                <a:solidFill>
                  <a:srgbClr val="a3a3a3"/>
                </a:solidFill>
                <a:latin typeface="Arial"/>
                <a:ea typeface="DejaVu Sans"/>
              </a:rPr>
              <a:t>HMO</a:t>
            </a:r>
            <a:r>
              <a:rPr b="0" lang="zh-CN" sz="800" spc="-1" strike="noStrike">
                <a:solidFill>
                  <a:srgbClr val="a3a3a3"/>
                </a:solidFill>
                <a:latin typeface="Arial"/>
                <a:ea typeface="DejaVu Sans"/>
              </a:rPr>
              <a:t>，人乳寡糖；</a:t>
            </a:r>
            <a:r>
              <a:rPr b="0" lang="en-GB"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GB"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endParaRPr b="0" lang="en-US" sz="800" spc="-1" strike="noStrike">
              <a:latin typeface="Arial"/>
            </a:endParaRPr>
          </a:p>
        </p:txBody>
      </p:sp>
      <p:sp>
        <p:nvSpPr>
          <p:cNvPr id="447" name="Rectangle 13"/>
          <p:cNvSpPr/>
          <p:nvPr/>
        </p:nvSpPr>
        <p:spPr>
          <a:xfrm>
            <a:off x="6137640" y="653904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1. Hascoët JM et al., Abstract at WCPGHAN 2021. * Randomised, clinical trial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Hascoët JM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WCPGHAN 2021 </a:t>
            </a:r>
            <a:r>
              <a:rPr b="0" lang="zh-CN" sz="800" spc="-1" strike="noStrike">
                <a:solidFill>
                  <a:srgbClr val="a3a3a3"/>
                </a:solidFill>
                <a:latin typeface="Arial"/>
                <a:ea typeface="DejaVu Sans"/>
              </a:rPr>
              <a:t>摘要。</a:t>
            </a:r>
            <a:r>
              <a:rPr b="0" lang="en-GB" sz="800" spc="-1" strike="noStrike">
                <a:solidFill>
                  <a:srgbClr val="a3a3a3"/>
                </a:solidFill>
                <a:latin typeface="Arial"/>
                <a:ea typeface="DejaVu Sans"/>
              </a:rPr>
              <a:t>* </a:t>
            </a:r>
            <a:r>
              <a:rPr b="0" lang="zh-CN" sz="800" spc="-1" strike="noStrike">
                <a:solidFill>
                  <a:srgbClr val="a3a3a3"/>
                </a:solidFill>
                <a:latin typeface="Arial"/>
                <a:ea typeface="DejaVu Sans"/>
              </a:rPr>
              <a:t>随机临床试验</a:t>
            </a:r>
            <a:endParaRPr b="0" lang="en-US" sz="800" spc="-1" strike="noStrike">
              <a:latin typeface="Arial"/>
            </a:endParaRPr>
          </a:p>
        </p:txBody>
      </p:sp>
      <p:sp>
        <p:nvSpPr>
          <p:cNvPr id="448" name="Textfeld 17"/>
          <p:cNvSpPr/>
          <p:nvPr/>
        </p:nvSpPr>
        <p:spPr>
          <a:xfrm>
            <a:off x="4068000" y="6124320"/>
            <a:ext cx="7499880" cy="210600"/>
          </a:xfrm>
          <a:prstGeom prst="rect">
            <a:avLst/>
          </a:prstGeom>
          <a:noFill/>
          <a:ln w="0">
            <a:noFill/>
          </a:ln>
        </p:spPr>
        <p:style>
          <a:lnRef idx="0"/>
          <a:fillRef idx="0"/>
          <a:effectRef idx="0"/>
          <a:fontRef idx="minor"/>
        </p:style>
        <p:txBody>
          <a:bodyPr lIns="38160" rIns="38160" tIns="25560" bIns="25560" anchor="ctr">
            <a:normAutofit fontScale="65000"/>
          </a:bodyPr>
          <a:p>
            <a:pPr algn="r">
              <a:lnSpc>
                <a:spcPct val="100000"/>
              </a:lnSpc>
              <a:buNone/>
            </a:pPr>
            <a:r>
              <a:rPr b="0" lang="en-GB" sz="800" spc="-1" strike="noStrike">
                <a:solidFill>
                  <a:srgbClr val="a3a3a3"/>
                </a:solidFill>
                <a:latin typeface="Arial"/>
                <a:ea typeface="DejaVu Sans"/>
              </a:rPr>
              <a:t>^Fenton growth standards for preterm infants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^Fenton </a:t>
            </a:r>
            <a:r>
              <a:rPr b="0" lang="zh-CN" sz="800" spc="-1" strike="noStrike">
                <a:solidFill>
                  <a:srgbClr val="a3a3a3"/>
                </a:solidFill>
                <a:latin typeface="Arial"/>
                <a:ea typeface="DejaVu Sans"/>
              </a:rPr>
              <a:t>早产儿生长标准</a:t>
            </a:r>
            <a:endParaRPr b="0" lang="en-US" sz="800" spc="-1" strike="noStrike">
              <a:latin typeface="Arial"/>
            </a:endParaRPr>
          </a:p>
        </p:txBody>
      </p:sp>
      <p:sp>
        <p:nvSpPr>
          <p:cNvPr id="449" name="TextBox 18"/>
          <p:cNvSpPr/>
          <p:nvPr/>
        </p:nvSpPr>
        <p:spPr>
          <a:xfrm>
            <a:off x="6306120" y="2053800"/>
            <a:ext cx="3538080" cy="30240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GB" sz="1400" spc="-1" strike="noStrike">
                <a:solidFill>
                  <a:srgbClr val="554596"/>
                </a:solidFill>
                <a:latin typeface="Arial"/>
                <a:ea typeface="DejaVu Sans"/>
              </a:rPr>
              <a:t>Head circumference-for-age Z-scores </a:t>
            </a:r>
            <a:endParaRPr b="0" lang="en-US" sz="1400" spc="-1" strike="noStrike">
              <a:latin typeface="Arial"/>
            </a:endParaRPr>
          </a:p>
          <a:p>
            <a:pPr>
              <a:lnSpc>
                <a:spcPct val="100000"/>
              </a:lnSpc>
              <a:buNone/>
            </a:pPr>
            <a:r>
              <a:rPr b="1" lang="zh-CN" sz="1400" spc="-1" strike="noStrike">
                <a:solidFill>
                  <a:srgbClr val="554596"/>
                </a:solidFill>
                <a:latin typeface="Arial"/>
                <a:ea typeface="DejaVu Sans"/>
              </a:rPr>
              <a:t>年龄别头围</a:t>
            </a:r>
            <a:r>
              <a:rPr b="1" lang="en-GB" sz="1400" spc="-1" strike="noStrike">
                <a:solidFill>
                  <a:srgbClr val="554596"/>
                </a:solidFill>
                <a:latin typeface="Arial"/>
                <a:ea typeface="DejaVu Sans"/>
              </a:rPr>
              <a:t>Z</a:t>
            </a:r>
            <a:r>
              <a:rPr b="1" lang="zh-CN" sz="1400" spc="-1" strike="noStrike">
                <a:solidFill>
                  <a:srgbClr val="554596"/>
                </a:solidFill>
                <a:latin typeface="Arial"/>
                <a:ea typeface="DejaVu Sans"/>
              </a:rPr>
              <a:t>评分</a:t>
            </a:r>
            <a:endParaRPr b="0" lang="en-US" sz="1400" spc="-1" strike="noStrike">
              <a:latin typeface="Arial"/>
            </a:endParaRPr>
          </a:p>
        </p:txBody>
      </p:sp>
      <p:sp>
        <p:nvSpPr>
          <p:cNvPr id="450" name="TextBox 20"/>
          <p:cNvSpPr/>
          <p:nvPr/>
        </p:nvSpPr>
        <p:spPr>
          <a:xfrm>
            <a:off x="926280" y="4982760"/>
            <a:ext cx="4286880" cy="728640"/>
          </a:xfrm>
          <a:prstGeom prst="rect">
            <a:avLst/>
          </a:prstGeom>
          <a:noFill/>
          <a:ln w="0">
            <a:noFill/>
          </a:ln>
        </p:spPr>
        <p:style>
          <a:lnRef idx="0"/>
          <a:fillRef idx="0"/>
          <a:effectRef idx="0"/>
          <a:fontRef idx="minor"/>
        </p:style>
        <p:txBody>
          <a:bodyPr lIns="38160" rIns="38160" tIns="25560" bIns="25560" anchor="t">
            <a:normAutofit fontScale="79000"/>
          </a:bodyPr>
          <a:p>
            <a:pPr algn="ctr">
              <a:lnSpc>
                <a:spcPct val="100000"/>
              </a:lnSpc>
              <a:buNone/>
            </a:pPr>
            <a:r>
              <a:rPr b="0" lang="en-GB" sz="1400" spc="-1" strike="noStrike">
                <a:solidFill>
                  <a:srgbClr val="666666"/>
                </a:solidFill>
                <a:latin typeface="Arial"/>
                <a:ea typeface="DejaVu Sans"/>
              </a:rPr>
              <a:t>HMO supplement supports early postnatal growth, which may have a positive impact on long-term growth and developmental outcomes</a:t>
            </a:r>
            <a:r>
              <a:rPr b="0" lang="en-GB" sz="1446" spc="-1" strike="noStrike" baseline="30000">
                <a:solidFill>
                  <a:srgbClr val="666666"/>
                </a:solidFill>
                <a:latin typeface="Arial"/>
                <a:ea typeface="DejaVu Sans"/>
              </a:rPr>
              <a:t>1*</a:t>
            </a:r>
            <a:endParaRPr b="0" lang="en-US" sz="1450" spc="-1" strike="noStrike">
              <a:latin typeface="Arial"/>
            </a:endParaRPr>
          </a:p>
          <a:p>
            <a:pPr algn="ctr">
              <a:lnSpc>
                <a:spcPct val="100000"/>
              </a:lnSpc>
              <a:buNone/>
            </a:pPr>
            <a:r>
              <a:rPr b="0" lang="en-GB" sz="1400" spc="-1" strike="noStrike">
                <a:solidFill>
                  <a:srgbClr val="666666"/>
                </a:solidFill>
                <a:latin typeface="Arial"/>
                <a:ea typeface="DejaVu Sans"/>
              </a:rPr>
              <a:t>HMO</a:t>
            </a:r>
            <a:r>
              <a:rPr b="0" lang="zh-CN" sz="1400" spc="-1" strike="noStrike">
                <a:solidFill>
                  <a:srgbClr val="666666"/>
                </a:solidFill>
                <a:latin typeface="Arial"/>
                <a:ea typeface="DejaVu Sans"/>
              </a:rPr>
              <a:t>补充剂支持早期产后生长，可能对长期生长和发育结果产生积极影响</a:t>
            </a:r>
            <a:r>
              <a:rPr b="0" lang="en-GB" sz="1446" spc="-1" strike="noStrike" baseline="30000">
                <a:solidFill>
                  <a:srgbClr val="666666"/>
                </a:solidFill>
                <a:latin typeface="Arial"/>
                <a:ea typeface="DejaVu Sans"/>
              </a:rPr>
              <a:t>1*</a:t>
            </a:r>
            <a:endParaRPr b="0" lang="en-US" sz="1450" spc="-1" strike="noStrike">
              <a:latin typeface="Arial"/>
            </a:endParaRPr>
          </a:p>
        </p:txBody>
      </p:sp>
      <p:pic>
        <p:nvPicPr>
          <p:cNvPr id="451" name="Picture 2" descr=""/>
          <p:cNvPicPr/>
          <p:nvPr/>
        </p:nvPicPr>
        <p:blipFill>
          <a:blip r:embed="rId1"/>
          <a:stretch/>
        </p:blipFill>
        <p:spPr>
          <a:xfrm>
            <a:off x="6125760" y="2587680"/>
            <a:ext cx="4560480" cy="2634840"/>
          </a:xfrm>
          <a:prstGeom prst="rect">
            <a:avLst/>
          </a:prstGeom>
          <a:ln w="0">
            <a:noFill/>
          </a:ln>
        </p:spPr>
      </p:pic>
      <p:pic>
        <p:nvPicPr>
          <p:cNvPr id="452" name="Picture 3" descr=""/>
          <p:cNvPicPr/>
          <p:nvPr/>
        </p:nvPicPr>
        <p:blipFill>
          <a:blip r:embed="rId2"/>
          <a:stretch/>
        </p:blipFill>
        <p:spPr>
          <a:xfrm>
            <a:off x="996120" y="1875240"/>
            <a:ext cx="4147200" cy="29588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838080" y="365040"/>
            <a:ext cx="797976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HMO supplement (2’FL and LNnT) supports adequate gastrointestinal tolerance</a:t>
            </a:r>
            <a:endParaRPr b="0" lang="en-US" sz="2800" spc="-1" strike="noStrike">
              <a:latin typeface="Arial"/>
            </a:endParaRPr>
          </a:p>
          <a:p>
            <a:pPr>
              <a:lnSpc>
                <a:spcPct val="90000"/>
              </a:lnSpc>
              <a:buNone/>
            </a:pPr>
            <a:r>
              <a:rPr b="1" lang="en-GB" sz="2800" spc="-1" strike="noStrike">
                <a:solidFill>
                  <a:srgbClr val="554596"/>
                </a:solidFill>
                <a:latin typeface="Arial"/>
              </a:rPr>
              <a:t>HMO</a:t>
            </a:r>
            <a:r>
              <a:rPr b="1" lang="zh-CN" sz="2800" spc="-1" strike="noStrike">
                <a:solidFill>
                  <a:srgbClr val="554596"/>
                </a:solidFill>
                <a:latin typeface="Arial"/>
              </a:rPr>
              <a:t>补充剂（</a:t>
            </a:r>
            <a:r>
              <a:rPr b="1" lang="en-GB" sz="2800" spc="-1" strike="noStrike">
                <a:solidFill>
                  <a:srgbClr val="554596"/>
                </a:solidFill>
                <a:latin typeface="Arial"/>
              </a:rPr>
              <a:t>2’FL</a:t>
            </a:r>
            <a:r>
              <a:rPr b="1" lang="zh-CN" sz="2800" spc="-1" strike="noStrike">
                <a:solidFill>
                  <a:srgbClr val="554596"/>
                </a:solidFill>
                <a:latin typeface="Arial"/>
              </a:rPr>
              <a:t>和</a:t>
            </a:r>
            <a:r>
              <a:rPr b="1" lang="en-GB" sz="2800" spc="-1" strike="noStrike">
                <a:solidFill>
                  <a:srgbClr val="554596"/>
                </a:solidFill>
                <a:latin typeface="Arial"/>
              </a:rPr>
              <a:t>LNnT</a:t>
            </a:r>
            <a:r>
              <a:rPr b="1" lang="zh-CN" sz="2800" spc="-1" strike="noStrike">
                <a:solidFill>
                  <a:srgbClr val="554596"/>
                </a:solidFill>
                <a:latin typeface="Arial"/>
              </a:rPr>
              <a:t>）支持良好的胃肠道耐受性</a:t>
            </a:r>
            <a:endParaRPr b="0" lang="en-US" sz="2800" spc="-1" strike="noStrike">
              <a:latin typeface="Arial"/>
            </a:endParaRPr>
          </a:p>
        </p:txBody>
      </p:sp>
      <p:sp>
        <p:nvSpPr>
          <p:cNvPr id="454" name="Textfeld 27"/>
          <p:cNvSpPr/>
          <p:nvPr/>
        </p:nvSpPr>
        <p:spPr>
          <a:xfrm>
            <a:off x="6137640" y="632376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2’FL, 2-fucosyllactose; FEF, full enteral feeding; HMO, human milk oligosaccharide; LNnT, Lacto-N-neotetraose</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2’FL, 2-</a:t>
            </a:r>
            <a:r>
              <a:rPr b="0" lang="zh-CN" sz="800" spc="-1" strike="noStrike">
                <a:solidFill>
                  <a:srgbClr val="a3a3a3"/>
                </a:solidFill>
                <a:latin typeface="Arial"/>
                <a:ea typeface="DejaVu Sans"/>
              </a:rPr>
              <a:t>岩藻糖基乳糖；</a:t>
            </a:r>
            <a:r>
              <a:rPr b="0" lang="en-GB" sz="800" spc="-1" strike="noStrike">
                <a:solidFill>
                  <a:srgbClr val="a3a3a3"/>
                </a:solidFill>
                <a:latin typeface="Arial"/>
                <a:ea typeface="DejaVu Sans"/>
              </a:rPr>
              <a:t>FEF</a:t>
            </a:r>
            <a:r>
              <a:rPr b="0" lang="zh-CN" sz="800" spc="-1" strike="noStrike">
                <a:solidFill>
                  <a:srgbClr val="a3a3a3"/>
                </a:solidFill>
                <a:latin typeface="Arial"/>
                <a:ea typeface="DejaVu Sans"/>
              </a:rPr>
              <a:t>，全肠内喂养；</a:t>
            </a:r>
            <a:r>
              <a:rPr b="0" lang="en-GB" sz="800" spc="-1" strike="noStrike">
                <a:solidFill>
                  <a:srgbClr val="a3a3a3"/>
                </a:solidFill>
                <a:latin typeface="Arial"/>
                <a:ea typeface="DejaVu Sans"/>
              </a:rPr>
              <a:t>HMO</a:t>
            </a:r>
            <a:r>
              <a:rPr b="0" lang="zh-CN" sz="800" spc="-1" strike="noStrike">
                <a:solidFill>
                  <a:srgbClr val="a3a3a3"/>
                </a:solidFill>
                <a:latin typeface="Arial"/>
                <a:ea typeface="DejaVu Sans"/>
              </a:rPr>
              <a:t>，人乳寡糖；</a:t>
            </a:r>
            <a:r>
              <a:rPr b="0" lang="en-GB"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GB"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endParaRPr b="0" lang="en-US" sz="800" spc="-1" strike="noStrike">
              <a:latin typeface="Arial"/>
            </a:endParaRPr>
          </a:p>
        </p:txBody>
      </p:sp>
      <p:sp>
        <p:nvSpPr>
          <p:cNvPr id="455" name="Rectangle 13"/>
          <p:cNvSpPr/>
          <p:nvPr/>
        </p:nvSpPr>
        <p:spPr>
          <a:xfrm>
            <a:off x="6137640" y="6539040"/>
            <a:ext cx="54302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1. Hascoët JM et al., Abstract at WCPGHAN 2021. * Randomised, clinical trial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Hascoët JM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WCPGHAN 2021 </a:t>
            </a:r>
            <a:r>
              <a:rPr b="0" lang="zh-CN" sz="800" spc="-1" strike="noStrike">
                <a:solidFill>
                  <a:srgbClr val="a3a3a3"/>
                </a:solidFill>
                <a:latin typeface="Arial"/>
                <a:ea typeface="DejaVu Sans"/>
              </a:rPr>
              <a:t>大会摘要。</a:t>
            </a:r>
            <a:r>
              <a:rPr b="0" lang="en-GB" sz="800" spc="-1" strike="noStrike">
                <a:solidFill>
                  <a:srgbClr val="a3a3a3"/>
                </a:solidFill>
                <a:latin typeface="Arial"/>
                <a:ea typeface="DejaVu Sans"/>
              </a:rPr>
              <a:t>* </a:t>
            </a:r>
            <a:r>
              <a:rPr b="0" lang="zh-CN" sz="800" spc="-1" strike="noStrike">
                <a:solidFill>
                  <a:srgbClr val="a3a3a3"/>
                </a:solidFill>
                <a:latin typeface="Arial"/>
                <a:ea typeface="DejaVu Sans"/>
              </a:rPr>
              <a:t>随机临床试验</a:t>
            </a:r>
            <a:endParaRPr b="0" lang="en-US" sz="800" spc="-1" strike="noStrike">
              <a:latin typeface="Arial"/>
            </a:endParaRPr>
          </a:p>
        </p:txBody>
      </p:sp>
      <p:graphicFrame>
        <p:nvGraphicFramePr>
          <p:cNvPr id="456" name="Table 9"/>
          <p:cNvGraphicFramePr/>
          <p:nvPr/>
        </p:nvGraphicFramePr>
        <p:xfrm>
          <a:off x="1918800" y="2166120"/>
          <a:ext cx="8353800" cy="3739320"/>
        </p:xfrm>
        <a:graphic>
          <a:graphicData uri="http://schemas.openxmlformats.org/drawingml/2006/table">
            <a:tbl>
              <a:tblPr/>
              <a:tblGrid>
                <a:gridCol w="4126680"/>
                <a:gridCol w="2125800"/>
                <a:gridCol w="2101680"/>
              </a:tblGrid>
              <a:tr h="487440">
                <a:tc>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nchor="ctr">
                      <a:noAutofit/>
                    </a:bodyPr>
                    <a:p>
                      <a:pPr algn="ctr">
                        <a:lnSpc>
                          <a:spcPct val="100000"/>
                        </a:lnSpc>
                        <a:buNone/>
                      </a:pPr>
                      <a:r>
                        <a:rPr b="1" lang="en-US" sz="1600" spc="-1" strike="noStrike">
                          <a:solidFill>
                            <a:srgbClr val="ffffff"/>
                          </a:solidFill>
                          <a:latin typeface="Arial"/>
                        </a:rPr>
                        <a:t>HMO</a:t>
                      </a:r>
                      <a:endParaRPr b="0" lang="en-US" sz="1600" spc="-1" strike="noStrike">
                        <a:latin typeface="Arial"/>
                      </a:endParaRPr>
                    </a:p>
                    <a:p>
                      <a:pPr algn="ctr">
                        <a:lnSpc>
                          <a:spcPct val="100000"/>
                        </a:lnSpc>
                        <a:buNone/>
                      </a:pPr>
                      <a:r>
                        <a:rPr b="0" lang="en-US" sz="1000" spc="-1" strike="noStrike">
                          <a:solidFill/>
                          <a:latin typeface="Arial"/>
                        </a:rPr>
                        <a:t>Range of means</a:t>
                      </a:r>
                      <a:endParaRPr b="0" lang="en-US" sz="1000" spc="-1" strike="noStrike">
                        <a:latin typeface="Arial"/>
                      </a:endParaRPr>
                    </a:p>
                    <a:p>
                      <a:pPr algn="ctr">
                        <a:lnSpc>
                          <a:spcPct val="100000"/>
                        </a:lnSpc>
                        <a:buNone/>
                        <a:tabLst>
                          <a:tab algn="l" pos="0"/>
                        </a:tabLst>
                      </a:pPr>
                      <a:r>
                        <a:rPr b="0" lang="zh-CN" sz="1000" spc="-1" strike="noStrike">
                          <a:latin typeface="Arial"/>
                        </a:rPr>
                        <a:t>均值范围</a:t>
                      </a:r>
                      <a:endParaRPr b="0" lang="en-US" sz="10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33cc66"/>
                    </a:solidFill>
                  </a:tcPr>
                </a:tc>
                <a:tc>
                  <a:txBody>
                    <a:bodyPr anchor="ctr">
                      <a:noAutofit/>
                    </a:bodyPr>
                    <a:p>
                      <a:r>
                        <a:rPr b="1" lang="en-US" sz="1600" spc="-1" strike="noStrike">
                          <a:solidFill/>
                          <a:latin typeface="Arial"/>
                        </a:rPr>
                        <a:t>Placebo</a:t>
                      </a:r>
                      <a:endParaRPr b="0" lang="en-US" sz="1600" spc="-1" strike="noStrike">
                        <a:latin typeface="Arial"/>
                      </a:endParaRPr>
                    </a:p>
                    <a:p>
                      <a:pPr algn="ctr">
                        <a:lnSpc>
                          <a:spcPct val="100000"/>
                        </a:lnSpc>
                        <a:buNone/>
                      </a:pPr>
                      <a:r>
                        <a:rPr b="0" lang="zh-CN" sz="1000" spc="-1" strike="noStrike">
                          <a:latin typeface="Arial"/>
                        </a:rPr>
                        <a:t>安慰剂</a:t>
                      </a:r>
                      <a:endParaRPr b="0" lang="en-US" sz="1600" spc="-1" strike="noStrike">
                        <a:latin typeface="Arial"/>
                      </a:endParaRPr>
                    </a:p>
                    <a:p>
                      <a:pPr algn="ctr">
                        <a:lnSpc>
                          <a:spcPct val="100000"/>
                        </a:lnSpc>
                        <a:buNone/>
                        <a:tabLst>
                          <a:tab algn="l" pos="0"/>
                        </a:tabLst>
                      </a:pPr>
                      <a:r>
                        <a:rPr b="0" lang="en-US" sz="1000" spc="-1" strike="noStrike">
                          <a:solidFill>
                            <a:srgbClr val="ffffff"/>
                          </a:solidFill>
                          <a:latin typeface="Arial"/>
                        </a:rPr>
                        <a:t>Range of means</a:t>
                      </a:r>
                      <a:endParaRPr b="0" lang="en-US" sz="10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5d7de1"/>
                    </a:solidFill>
                  </a:tcPr>
                </a:tc>
              </a:tr>
              <a:tr h="646200">
                <a:tc>
                  <a:txBody>
                    <a:bodyPr lIns="26640" rIns="26640" anchor="ctr">
                      <a:noAutofit/>
                    </a:bodyPr>
                    <a:p>
                      <a:r>
                        <a:rPr b="1" lang="en-US" sz="1400" spc="-1" strike="noStrike">
                          <a:solidFill/>
                          <a:latin typeface="Arial"/>
                        </a:rPr>
                        <a:t>Daily gastric residual volume</a:t>
                      </a:r>
                      <a:endParaRPr b="0" lang="en-US" sz="1400" spc="-1" strike="noStrike">
                        <a:latin typeface="Arial"/>
                      </a:endParaRPr>
                    </a:p>
                    <a:p>
                      <a:pPr marL="144000">
                        <a:lnSpc>
                          <a:spcPct val="100000"/>
                        </a:lnSpc>
                        <a:buNone/>
                        <a:tabLst>
                          <a:tab algn="l" pos="0"/>
                        </a:tabLst>
                      </a:pPr>
                      <a:r>
                        <a:rPr b="0" lang="zh-CN" sz="1100" spc="-1" strike="noStrike">
                          <a:solidFill/>
                          <a:latin typeface="Arial"/>
                        </a:rPr>
                        <a:t>每日胃残余量</a:t>
                      </a:r>
                      <a:endParaRPr b="0" lang="en-US" sz="1400" spc="-1" strike="noStrike">
                        <a:latin typeface="Arial"/>
                      </a:endParaRPr>
                    </a:p>
                    <a:p>
                      <a:pPr marL="144000">
                        <a:lnSpc>
                          <a:spcPct val="100000"/>
                        </a:lnSpc>
                        <a:buNone/>
                        <a:tabLst>
                          <a:tab algn="l" pos="0"/>
                        </a:tabLst>
                      </a:pPr>
                      <a:r>
                        <a:rPr b="0" lang="en-US" sz="1100" spc="-1" strike="noStrike">
                          <a:latin typeface="Arial"/>
                        </a:rPr>
                        <a:t>(in mL/kg/day)</a:t>
                      </a:r>
                      <a:endParaRPr b="0" lang="en-US" sz="1100" spc="-1" strike="noStrike">
                        <a:latin typeface="Arial"/>
                      </a:endParaRPr>
                    </a:p>
                    <a:p>
                      <a:pPr marL="144000">
                        <a:lnSpc>
                          <a:spcPct val="100000"/>
                        </a:lnSpc>
                        <a:buNone/>
                        <a:tabLst>
                          <a:tab algn="l" pos="0"/>
                        </a:tabLst>
                      </a:pPr>
                      <a:r>
                        <a:rPr b="0" lang="en-US" sz="1100" spc="-1" strike="noStrike">
                          <a:latin typeface="Arial"/>
                        </a:rPr>
                        <a:t>(</a:t>
                      </a:r>
                      <a:r>
                        <a:rPr b="0" lang="zh-CN" sz="1100" spc="-1" strike="noStrike">
                          <a:latin typeface="Arial"/>
                        </a:rPr>
                        <a:t>单位：</a:t>
                      </a:r>
                      <a:r>
                        <a:rPr b="0" lang="en-US" sz="1100" spc="-1" strike="noStrike">
                          <a:latin typeface="Arial"/>
                        </a:rPr>
                        <a:t>mL/kg/</a:t>
                      </a:r>
                      <a:r>
                        <a:rPr b="0" lang="zh-CN" sz="1100" spc="-1" strike="noStrike">
                          <a:latin typeface="Arial"/>
                        </a:rPr>
                        <a:t>天</a:t>
                      </a:r>
                      <a:r>
                        <a:rPr b="0" lang="en-US" sz="1100" spc="-1" strike="noStrike">
                          <a:latin typeface="Arial"/>
                        </a:rPr>
                        <a:t>)</a:t>
                      </a:r>
                      <a:endParaRPr b="0" lang="en-US" sz="1100" spc="-1" strike="noStrike">
                        <a:latin typeface="Arial"/>
                      </a:endParaRPr>
                    </a:p>
                  </a:txBody>
                  <a:tcPr anchor="ctr" marL="26640" marR="2664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c>
                  <a:txBody>
                    <a:bodyPr lIns="7560" rIns="7560" anchor="ctr">
                      <a:noAutofit/>
                    </a:bodyPr>
                    <a:p>
                      <a:pPr algn="ctr">
                        <a:lnSpc>
                          <a:spcPct val="100000"/>
                        </a:lnSpc>
                        <a:buNone/>
                      </a:pPr>
                      <a:r>
                        <a:rPr b="0" lang="en-US" sz="1400" spc="-1" strike="noStrike">
                          <a:solidFill>
                            <a:srgbClr val="4d4d4d"/>
                          </a:solidFill>
                          <a:latin typeface="Arial"/>
                        </a:rPr>
                        <a:t>0.05 - 3.06</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c>
                  <a:txBody>
                    <a:bodyPr lIns="7560" rIns="7560" anchor="ctr">
                      <a:noAutofit/>
                    </a:bodyPr>
                    <a:p>
                      <a:pPr algn="ctr">
                        <a:lnSpc>
                          <a:spcPct val="100000"/>
                        </a:lnSpc>
                        <a:buNone/>
                      </a:pPr>
                      <a:r>
                        <a:rPr b="0" lang="en-US" sz="1400" spc="-1" strike="noStrike">
                          <a:solidFill>
                            <a:srgbClr val="4d4d4d"/>
                          </a:solidFill>
                          <a:latin typeface="Arial"/>
                        </a:rPr>
                        <a:t>0.07 - 3.29</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r>
              <a:tr h="646200">
                <a:tc>
                  <a:txBody>
                    <a:bodyPr lIns="26640" rIns="26640" anchor="ctr">
                      <a:noAutofit/>
                    </a:bodyPr>
                    <a:p>
                      <a:r>
                        <a:rPr b="1" lang="en-US" sz="1400" spc="-1" strike="noStrike">
                          <a:solidFill/>
                          <a:latin typeface="Arial"/>
                        </a:rPr>
                        <a:t>Daily stool frequency</a:t>
                      </a:r>
                      <a:endParaRPr b="0" lang="en-US" sz="1400" spc="-1" strike="noStrike">
                        <a:latin typeface="Arial"/>
                      </a:endParaRPr>
                    </a:p>
                    <a:p>
                      <a:pPr marL="144000">
                        <a:lnSpc>
                          <a:spcPct val="100000"/>
                        </a:lnSpc>
                        <a:buNone/>
                      </a:pPr>
                      <a:r>
                        <a:rPr b="1" lang="zh-CN" sz="1400" spc="-1" strike="noStrike">
                          <a:latin typeface="Arial"/>
                        </a:rPr>
                        <a:t>每日大便次数</a:t>
                      </a:r>
                      <a:endParaRPr b="0" lang="en-US" sz="1400" spc="-1" strike="noStrike">
                        <a:latin typeface="Arial"/>
                      </a:endParaRPr>
                    </a:p>
                  </a:txBody>
                  <a:tcPr anchor="ctr" marL="26640" marR="266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7560" rIns="7560" anchor="ctr">
                      <a:noAutofit/>
                    </a:bodyPr>
                    <a:p>
                      <a:pPr algn="ctr">
                        <a:lnSpc>
                          <a:spcPct val="100000"/>
                        </a:lnSpc>
                        <a:buNone/>
                      </a:pPr>
                      <a:r>
                        <a:rPr b="0" lang="en-US" sz="1400" spc="-1" strike="noStrike">
                          <a:solidFill>
                            <a:srgbClr val="4d4d4d"/>
                          </a:solidFill>
                          <a:latin typeface="Arial"/>
                        </a:rPr>
                        <a:t>3.09 - 4.17</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7560" rIns="7560" anchor="ctr">
                      <a:noAutofit/>
                    </a:bodyPr>
                    <a:p>
                      <a:pPr algn="ctr">
                        <a:lnSpc>
                          <a:spcPct val="100000"/>
                        </a:lnSpc>
                        <a:buNone/>
                      </a:pPr>
                      <a:r>
                        <a:rPr b="0" lang="en-US" sz="1400" spc="-1" strike="noStrike">
                          <a:solidFill>
                            <a:srgbClr val="4d4d4d"/>
                          </a:solidFill>
                          <a:latin typeface="Arial"/>
                        </a:rPr>
                        <a:t>3.11 - 4.20</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646200">
                <a:tc>
                  <a:txBody>
                    <a:bodyPr lIns="26640" rIns="26640" anchor="ctr">
                      <a:noAutofit/>
                    </a:bodyPr>
                    <a:p>
                      <a:r>
                        <a:rPr b="1" lang="en-US" sz="1400" spc="-1" strike="noStrike">
                          <a:solidFill/>
                          <a:latin typeface="Arial"/>
                        </a:rPr>
                        <a:t>Stool consistency</a:t>
                      </a:r>
                      <a:endParaRPr b="0" lang="en-US" sz="1400" spc="-1" strike="noStrike">
                        <a:latin typeface="Arial"/>
                      </a:endParaRPr>
                    </a:p>
                    <a:p>
                      <a:pPr marL="144000">
                        <a:lnSpc>
                          <a:spcPct val="100000"/>
                        </a:lnSpc>
                        <a:buNone/>
                      </a:pPr>
                      <a:r>
                        <a:rPr b="0" lang="zh-CN" sz="1000" spc="-1" strike="noStrike">
                          <a:solidFill/>
                          <a:latin typeface="Arial"/>
                        </a:rPr>
                        <a:t>大便性状</a:t>
                      </a:r>
                      <a:endParaRPr b="0" lang="en-US" sz="1400" spc="-1" strike="noStrike">
                        <a:latin typeface="Arial"/>
                      </a:endParaRPr>
                    </a:p>
                    <a:p>
                      <a:pPr marL="144000">
                        <a:lnSpc>
                          <a:spcPct val="100000"/>
                        </a:lnSpc>
                        <a:buNone/>
                      </a:pPr>
                      <a:r>
                        <a:rPr b="0" lang="en-US" sz="1000" spc="-1" strike="noStrike">
                          <a:latin typeface="Arial"/>
                        </a:rPr>
                        <a:t>(1=watery, 2=runny, 3=mushy soft, 4=formed, 5=hard)</a:t>
                      </a:r>
                      <a:endParaRPr b="0" lang="en-US" sz="1000" spc="-1" strike="noStrike">
                        <a:latin typeface="Arial"/>
                      </a:endParaRPr>
                    </a:p>
                    <a:p>
                      <a:pPr marL="144000">
                        <a:lnSpc>
                          <a:spcPct val="100000"/>
                        </a:lnSpc>
                        <a:buNone/>
                      </a:pPr>
                      <a:r>
                        <a:rPr b="0" lang="en-US" sz="1000" spc="-1" strike="noStrike">
                          <a:latin typeface="Arial"/>
                        </a:rPr>
                        <a:t>(1=</a:t>
                      </a:r>
                      <a:r>
                        <a:rPr b="0" lang="zh-CN" sz="1000" spc="-1" strike="noStrike">
                          <a:latin typeface="Arial"/>
                        </a:rPr>
                        <a:t>水样</a:t>
                      </a:r>
                      <a:r>
                        <a:rPr b="0" lang="en-US" sz="1000" spc="-1" strike="noStrike">
                          <a:latin typeface="Arial"/>
                        </a:rPr>
                        <a:t>, 2=</a:t>
                      </a:r>
                      <a:r>
                        <a:rPr b="0" lang="zh-CN" sz="1000" spc="-1" strike="noStrike">
                          <a:latin typeface="Arial"/>
                        </a:rPr>
                        <a:t>稀便</a:t>
                      </a:r>
                      <a:r>
                        <a:rPr b="0" lang="en-US" sz="1000" spc="-1" strike="noStrike">
                          <a:latin typeface="Arial"/>
                        </a:rPr>
                        <a:t>, 3=</a:t>
                      </a:r>
                      <a:r>
                        <a:rPr b="0" lang="zh-CN" sz="1000" spc="-1" strike="noStrike">
                          <a:latin typeface="Arial"/>
                        </a:rPr>
                        <a:t>软糊状</a:t>
                      </a:r>
                      <a:r>
                        <a:rPr b="0" lang="en-US" sz="1000" spc="-1" strike="noStrike">
                          <a:latin typeface="Arial"/>
                        </a:rPr>
                        <a:t>, 4=</a:t>
                      </a:r>
                      <a:r>
                        <a:rPr b="0" lang="zh-CN" sz="1000" spc="-1" strike="noStrike">
                          <a:latin typeface="Arial"/>
                        </a:rPr>
                        <a:t>成形</a:t>
                      </a:r>
                      <a:r>
                        <a:rPr b="0" lang="en-US" sz="1000" spc="-1" strike="noStrike">
                          <a:latin typeface="Arial"/>
                        </a:rPr>
                        <a:t>, 5=</a:t>
                      </a:r>
                      <a:r>
                        <a:rPr b="0" lang="zh-CN" sz="1000" spc="-1" strike="noStrike">
                          <a:latin typeface="Arial"/>
                        </a:rPr>
                        <a:t>硬便</a:t>
                      </a:r>
                      <a:r>
                        <a:rPr b="0" lang="en-US" sz="1000" spc="-1" strike="noStrike">
                          <a:latin typeface="Arial"/>
                        </a:rPr>
                        <a:t>)</a:t>
                      </a:r>
                      <a:endParaRPr b="0" lang="en-US" sz="1000" spc="-1" strike="noStrike">
                        <a:latin typeface="Arial"/>
                      </a:endParaRPr>
                    </a:p>
                  </a:txBody>
                  <a:tcPr anchor="ctr" marL="26640" marR="2664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c>
                  <a:txBody>
                    <a:bodyPr lIns="7560" rIns="7560" anchor="ctr">
                      <a:noAutofit/>
                    </a:bodyPr>
                    <a:p>
                      <a:pPr algn="ctr">
                        <a:lnSpc>
                          <a:spcPct val="100000"/>
                        </a:lnSpc>
                        <a:buNone/>
                      </a:pPr>
                      <a:r>
                        <a:rPr b="0" lang="en-US" sz="1400" spc="-1" strike="noStrike">
                          <a:solidFill>
                            <a:srgbClr val="4d4d4d"/>
                          </a:solidFill>
                          <a:latin typeface="Arial"/>
                        </a:rPr>
                        <a:t>2.97 - 3.11</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c>
                  <a:txBody>
                    <a:bodyPr lIns="7560" rIns="7560" anchor="ctr">
                      <a:noAutofit/>
                    </a:bodyPr>
                    <a:p>
                      <a:pPr algn="ctr">
                        <a:lnSpc>
                          <a:spcPct val="100000"/>
                        </a:lnSpc>
                        <a:buNone/>
                      </a:pPr>
                      <a:r>
                        <a:rPr b="0" lang="en-US" sz="1400" spc="-1" strike="noStrike">
                          <a:solidFill>
                            <a:srgbClr val="4d4d4d"/>
                          </a:solidFill>
                          <a:latin typeface="Arial"/>
                        </a:rPr>
                        <a:t>2.91 - 3.19</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ffffff"/>
                      </a:solidFill>
                    </a:lnB>
                    <a:solidFill>
                      <a:srgbClr val="e0e0e0">
                        <a:alpha val="50000"/>
                      </a:srgbClr>
                    </a:solidFill>
                  </a:tcPr>
                </a:tc>
              </a:tr>
              <a:tr h="646200">
                <a:tc>
                  <a:txBody>
                    <a:bodyPr lIns="26640" rIns="26640" anchor="ctr">
                      <a:noAutofit/>
                    </a:bodyPr>
                    <a:p>
                      <a:r>
                        <a:rPr b="1" lang="en-US" sz="1400" spc="-1" strike="noStrike">
                          <a:solidFill/>
                          <a:latin typeface="Arial"/>
                        </a:rPr>
                        <a:t>Difference from stool consistency of 3</a:t>
                      </a:r>
                      <a:endParaRPr b="0" lang="en-US" sz="1400" spc="-1" strike="noStrike">
                        <a:latin typeface="Arial"/>
                      </a:endParaRPr>
                    </a:p>
                    <a:p>
                      <a:pPr marL="144000">
                        <a:lnSpc>
                          <a:spcPct val="100000"/>
                        </a:lnSpc>
                        <a:buNone/>
                      </a:pPr>
                      <a:r>
                        <a:rPr b="0" lang="zh-CN" sz="1000" spc="-1" strike="noStrike">
                          <a:solidFill/>
                          <a:latin typeface="Arial"/>
                        </a:rPr>
                        <a:t>与</a:t>
                      </a:r>
                      <a:r>
                        <a:rPr b="1" lang="en-US" sz="1400" spc="-1" strike="noStrike">
                          <a:latin typeface="Arial"/>
                        </a:rPr>
                        <a:t>3</a:t>
                      </a:r>
                      <a:r>
                        <a:rPr b="1" lang="zh-CN" sz="1400" spc="-1" strike="noStrike">
                          <a:latin typeface="Arial"/>
                        </a:rPr>
                        <a:t>级（软糊状）大便性状的差异</a:t>
                      </a:r>
                      <a:endParaRPr b="0" lang="en-US" sz="1400" spc="-1" strike="noStrike">
                        <a:latin typeface="Arial"/>
                      </a:endParaRPr>
                    </a:p>
                    <a:p>
                      <a:pPr marL="144000">
                        <a:lnSpc>
                          <a:spcPct val="100000"/>
                        </a:lnSpc>
                        <a:buNone/>
                      </a:pPr>
                      <a:r>
                        <a:rPr b="0" lang="en-US" sz="1000" spc="-1" strike="noStrike">
                          <a:latin typeface="Arial"/>
                        </a:rPr>
                        <a:t>(mushy soft)</a:t>
                      </a:r>
                      <a:endParaRPr b="0" lang="en-US" sz="1000" spc="-1" strike="noStrike">
                        <a:latin typeface="Arial"/>
                      </a:endParaRPr>
                    </a:p>
                    <a:p>
                      <a:pPr marL="144000">
                        <a:lnSpc>
                          <a:spcPct val="100000"/>
                        </a:lnSpc>
                        <a:buNone/>
                      </a:pPr>
                      <a:r>
                        <a:rPr b="0" lang="en-US" sz="1000" spc="-1" strike="noStrike">
                          <a:latin typeface="Arial"/>
                        </a:rPr>
                        <a:t>(</a:t>
                      </a:r>
                      <a:r>
                        <a:rPr b="0" lang="zh-CN" sz="1000" spc="-1" strike="noStrike">
                          <a:latin typeface="Arial"/>
                        </a:rPr>
                        <a:t>软糊状</a:t>
                      </a:r>
                      <a:r>
                        <a:rPr b="0" lang="en-US" sz="1000" spc="-1" strike="noStrike">
                          <a:latin typeface="Arial"/>
                        </a:rPr>
                        <a:t>)</a:t>
                      </a:r>
                      <a:endParaRPr b="0" lang="en-US" sz="1000" spc="-1" strike="noStrike">
                        <a:latin typeface="Arial"/>
                      </a:endParaRPr>
                    </a:p>
                  </a:txBody>
                  <a:tcPr anchor="ctr" marL="26640" marR="26640">
                    <a:lnL w="12240">
                      <a:solidFill>
                        <a:srgbClr val="ffffff"/>
                      </a:solidFill>
                    </a:lnL>
                    <a:lnR w="12240">
                      <a:solidFill>
                        <a:srgbClr val="ffffff"/>
                      </a:solidFill>
                    </a:lnR>
                    <a:lnT w="12240">
                      <a:solidFill>
                        <a:srgbClr val="ffffff"/>
                      </a:solidFill>
                    </a:lnT>
                    <a:lnB w="12240">
                      <a:solidFill>
                        <a:srgbClr val="e0e0e0"/>
                      </a:solidFill>
                    </a:lnB>
                    <a:solidFill>
                      <a:srgbClr val="ffffff"/>
                    </a:solidFill>
                  </a:tcPr>
                </a:tc>
                <a:tc>
                  <a:txBody>
                    <a:bodyPr lIns="7560" rIns="7560" anchor="ctr">
                      <a:noAutofit/>
                    </a:bodyPr>
                    <a:p>
                      <a:pPr algn="ctr">
                        <a:lnSpc>
                          <a:spcPct val="100000"/>
                        </a:lnSpc>
                        <a:buNone/>
                      </a:pPr>
                      <a:r>
                        <a:rPr b="0" lang="en-US" sz="1400" spc="-1" strike="noStrike">
                          <a:solidFill>
                            <a:srgbClr val="4d4d4d"/>
                          </a:solidFill>
                          <a:latin typeface="Arial"/>
                        </a:rPr>
                        <a:t>0.13 - 0.33</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e0e0e0"/>
                      </a:solidFill>
                    </a:lnB>
                    <a:solidFill>
                      <a:srgbClr val="ffffff"/>
                    </a:solidFill>
                  </a:tcPr>
                </a:tc>
                <a:tc>
                  <a:txBody>
                    <a:bodyPr lIns="7560" rIns="7560" anchor="ctr">
                      <a:noAutofit/>
                    </a:bodyPr>
                    <a:p>
                      <a:pPr algn="ctr">
                        <a:lnSpc>
                          <a:spcPct val="100000"/>
                        </a:lnSpc>
                        <a:buNone/>
                      </a:pPr>
                      <a:r>
                        <a:rPr b="0" lang="en-US" sz="1400" spc="-1" strike="noStrike">
                          <a:solidFill>
                            <a:srgbClr val="4d4d4d"/>
                          </a:solidFill>
                          <a:latin typeface="Arial"/>
                        </a:rPr>
                        <a:t>0.16 - 0.50</a:t>
                      </a:r>
                      <a:endParaRPr b="0" lang="en-US" sz="1400" spc="-1" strike="noStrike">
                        <a:latin typeface="Arial"/>
                      </a:endParaRPr>
                    </a:p>
                  </a:txBody>
                  <a:tcPr anchor="ctr" marL="7560" marR="7560">
                    <a:lnL w="12240">
                      <a:solidFill>
                        <a:srgbClr val="ffffff"/>
                      </a:solidFill>
                    </a:lnL>
                    <a:lnR w="12240">
                      <a:solidFill>
                        <a:srgbClr val="ffffff"/>
                      </a:solidFill>
                    </a:lnR>
                    <a:lnT w="12240">
                      <a:solidFill>
                        <a:srgbClr val="ffffff"/>
                      </a:solidFill>
                    </a:lnT>
                    <a:lnB w="12240">
                      <a:solidFill>
                        <a:srgbClr val="e0e0e0"/>
                      </a:solidFill>
                    </a:lnB>
                    <a:solidFill>
                      <a:srgbClr val="ffffff"/>
                    </a:solidFill>
                  </a:tcPr>
                </a:tc>
              </a:tr>
            </a:tbl>
          </a:graphicData>
        </a:graphic>
      </p:graphicFrame>
      <p:sp>
        <p:nvSpPr>
          <p:cNvPr id="457" name="Abgerundetes Rechteck 5"/>
          <p:cNvSpPr/>
          <p:nvPr/>
        </p:nvSpPr>
        <p:spPr>
          <a:xfrm>
            <a:off x="1846800" y="2194920"/>
            <a:ext cx="4294800" cy="299520"/>
          </a:xfrm>
          <a:prstGeom prst="roundRect">
            <a:avLst>
              <a:gd name="adj" fmla="val 0"/>
            </a:avLst>
          </a:prstGeom>
          <a:noFill/>
          <a:ln w="12600">
            <a:noFill/>
          </a:ln>
        </p:spPr>
        <p:style>
          <a:lnRef idx="0"/>
          <a:fillRef idx="0"/>
          <a:effectRef idx="0"/>
          <a:fontRef idx="minor"/>
        </p:style>
        <p:txBody>
          <a:bodyPr lIns="38160" rIns="38160" tIns="25560" bIns="25560" anchor="ctr">
            <a:normAutofit fontScale="40000"/>
          </a:bodyPr>
          <a:p>
            <a:pPr>
              <a:lnSpc>
                <a:spcPct val="100000"/>
              </a:lnSpc>
              <a:buNone/>
            </a:pPr>
            <a:r>
              <a:rPr b="1" lang="en-GB" sz="2000" spc="-1" strike="noStrike">
                <a:solidFill>
                  <a:srgbClr val="554596"/>
                </a:solidFill>
                <a:latin typeface="Arial"/>
                <a:ea typeface="DejaVu Sans"/>
              </a:rPr>
              <a:t>Gastrointestinal tolerance</a:t>
            </a:r>
            <a:r>
              <a:rPr b="0" lang="en-GB" sz="2068" spc="-1" strike="noStrike" baseline="30000">
                <a:solidFill>
                  <a:srgbClr val="554596"/>
                </a:solidFill>
                <a:latin typeface="Arial"/>
                <a:ea typeface="DejaVu Sans"/>
              </a:rPr>
              <a:t>1</a:t>
            </a:r>
            <a:r>
              <a:rPr b="0" lang="en-GB" sz="2000" spc="-1" strike="noStrike">
                <a:solidFill>
                  <a:srgbClr val="554596"/>
                </a:solidFill>
                <a:latin typeface="Arial"/>
                <a:ea typeface="DejaVu Sans"/>
              </a:rPr>
              <a:t>* </a:t>
            </a:r>
            <a:endParaRPr b="0" lang="en-US" sz="2000" spc="-1" strike="noStrike">
              <a:latin typeface="Arial"/>
            </a:endParaRPr>
          </a:p>
          <a:p>
            <a:pPr>
              <a:lnSpc>
                <a:spcPct val="100000"/>
              </a:lnSpc>
              <a:buNone/>
            </a:pPr>
            <a:r>
              <a:rPr b="1" lang="zh-CN" sz="2000" spc="-1" strike="noStrike">
                <a:solidFill>
                  <a:srgbClr val="554596"/>
                </a:solidFill>
                <a:latin typeface="Arial"/>
                <a:ea typeface="DejaVu Sans"/>
              </a:rPr>
              <a:t>胃肠道耐受性</a:t>
            </a:r>
            <a:r>
              <a:rPr b="0" lang="en-GB" sz="2068" spc="-1" strike="noStrike" baseline="30000">
                <a:solidFill>
                  <a:srgbClr val="554596"/>
                </a:solidFill>
                <a:latin typeface="Arial"/>
                <a:ea typeface="DejaVu Sans"/>
              </a:rPr>
              <a:t>1</a:t>
            </a:r>
            <a:r>
              <a:rPr b="0" lang="en-GB" sz="2000" spc="-1" strike="noStrike">
                <a:solidFill>
                  <a:srgbClr val="554596"/>
                </a:solidFill>
                <a:latin typeface="Arial"/>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8080" y="365040"/>
            <a:ext cx="8592120" cy="1161000"/>
          </a:xfrm>
          <a:prstGeom prst="rect">
            <a:avLst/>
          </a:prstGeom>
          <a:noFill/>
          <a:ln w="0">
            <a:noFill/>
          </a:ln>
        </p:spPr>
        <p:txBody>
          <a:bodyPr lIns="38160" rIns="38160" tIns="25560" bIns="25560" anchor="ctr">
            <a:normAutofit/>
          </a:bodyPr>
          <a:p>
            <a:pPr>
              <a:lnSpc>
                <a:spcPct val="90000"/>
              </a:lnSpc>
              <a:buNone/>
            </a:pPr>
            <a:r>
              <a:rPr b="1" lang="en-GB" sz="3200" spc="-1" strike="noStrike">
                <a:solidFill>
                  <a:srgbClr val="554596"/>
                </a:solidFill>
                <a:latin typeface="Arial"/>
              </a:rPr>
              <a:t>Takeaway message</a:t>
            </a:r>
            <a:endParaRPr b="0" lang="en-US" sz="3200" spc="-1" strike="noStrike">
              <a:latin typeface="Arial"/>
            </a:endParaRPr>
          </a:p>
          <a:p>
            <a:pPr>
              <a:lnSpc>
                <a:spcPct val="90000"/>
              </a:lnSpc>
              <a:buNone/>
            </a:pPr>
            <a:r>
              <a:rPr b="1" lang="zh-CN" sz="3200" spc="-1" strike="noStrike">
                <a:solidFill>
                  <a:srgbClr val="554596"/>
                </a:solidFill>
                <a:latin typeface="Arial"/>
              </a:rPr>
              <a:t>要点总结</a:t>
            </a:r>
            <a:endParaRPr b="0" lang="en-US" sz="3200" spc="-1" strike="noStrike">
              <a:latin typeface="Arial"/>
            </a:endParaRPr>
          </a:p>
        </p:txBody>
      </p:sp>
      <p:sp>
        <p:nvSpPr>
          <p:cNvPr id="459" name="TextBox 2"/>
          <p:cNvSpPr/>
          <p:nvPr/>
        </p:nvSpPr>
        <p:spPr>
          <a:xfrm>
            <a:off x="6505560" y="6492960"/>
            <a:ext cx="522828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US" sz="800" spc="-1" strike="noStrike">
                <a:solidFill>
                  <a:srgbClr val="a3a3a3"/>
                </a:solidFill>
                <a:latin typeface="Arial"/>
                <a:ea typeface="DejaVu Sans"/>
              </a:rPr>
              <a:t>2’FL, 2-fucosyllactose; FEF, full enteral feeding; HMO, human milk oligosaccharide; LNnT, Lacto-N-neotetraose.</a:t>
            </a:r>
            <a:endParaRPr b="0" lang="en-US" sz="800" spc="-1" strike="noStrike">
              <a:latin typeface="Arial"/>
            </a:endParaRPr>
          </a:p>
          <a:p>
            <a:pPr algn="r">
              <a:lnSpc>
                <a:spcPct val="100000"/>
              </a:lnSpc>
              <a:buNone/>
            </a:pPr>
            <a:r>
              <a:rPr b="0" lang="en-US" sz="800" spc="-1" strike="noStrike">
                <a:solidFill>
                  <a:srgbClr val="a3a3a3"/>
                </a:solidFill>
                <a:latin typeface="Arial"/>
                <a:ea typeface="DejaVu Sans"/>
              </a:rPr>
              <a:t>2’FL, 2-</a:t>
            </a:r>
            <a:r>
              <a:rPr b="0" lang="zh-CN" sz="800" spc="-1" strike="noStrike">
                <a:solidFill>
                  <a:srgbClr val="a3a3a3"/>
                </a:solidFill>
                <a:latin typeface="Arial"/>
                <a:ea typeface="DejaVu Sans"/>
              </a:rPr>
              <a:t>岩藻糖基乳糖；</a:t>
            </a:r>
            <a:r>
              <a:rPr b="0" lang="en-US" sz="800" spc="-1" strike="noStrike">
                <a:solidFill>
                  <a:srgbClr val="a3a3a3"/>
                </a:solidFill>
                <a:latin typeface="Arial"/>
                <a:ea typeface="DejaVu Sans"/>
              </a:rPr>
              <a:t>FEF</a:t>
            </a:r>
            <a:r>
              <a:rPr b="0" lang="zh-CN" sz="800" spc="-1" strike="noStrike">
                <a:solidFill>
                  <a:srgbClr val="a3a3a3"/>
                </a:solidFill>
                <a:latin typeface="Arial"/>
                <a:ea typeface="DejaVu Sans"/>
              </a:rPr>
              <a:t>，全肠内喂养；</a:t>
            </a:r>
            <a:r>
              <a:rPr b="0" lang="en-US" sz="800" spc="-1" strike="noStrike">
                <a:solidFill>
                  <a:srgbClr val="a3a3a3"/>
                </a:solidFill>
                <a:latin typeface="Arial"/>
                <a:ea typeface="DejaVu Sans"/>
              </a:rPr>
              <a:t>HMO</a:t>
            </a:r>
            <a:r>
              <a:rPr b="0" lang="zh-CN" sz="800" spc="-1" strike="noStrike">
                <a:solidFill>
                  <a:srgbClr val="a3a3a3"/>
                </a:solidFill>
                <a:latin typeface="Arial"/>
                <a:ea typeface="DejaVu Sans"/>
              </a:rPr>
              <a:t>，人乳低聚糖；</a:t>
            </a:r>
            <a:r>
              <a:rPr b="0" lang="en-US" sz="800" spc="-1" strike="noStrike">
                <a:solidFill>
                  <a:srgbClr val="a3a3a3"/>
                </a:solidFill>
                <a:latin typeface="Arial"/>
                <a:ea typeface="DejaVu Sans"/>
              </a:rPr>
              <a:t>LNnT</a:t>
            </a:r>
            <a:r>
              <a:rPr b="0" lang="zh-CN" sz="800" spc="-1" strike="noStrike">
                <a:solidFill>
                  <a:srgbClr val="a3a3a3"/>
                </a:solidFill>
                <a:latin typeface="Arial"/>
                <a:ea typeface="DejaVu Sans"/>
              </a:rPr>
              <a:t>，乳</a:t>
            </a:r>
            <a:r>
              <a:rPr b="0" lang="en-US" sz="800" spc="-1" strike="noStrike">
                <a:solidFill>
                  <a:srgbClr val="a3a3a3"/>
                </a:solidFill>
                <a:latin typeface="Arial"/>
                <a:ea typeface="DejaVu Sans"/>
              </a:rPr>
              <a:t>-N-</a:t>
            </a:r>
            <a:r>
              <a:rPr b="0" lang="zh-CN" sz="800" spc="-1" strike="noStrike">
                <a:solidFill>
                  <a:srgbClr val="a3a3a3"/>
                </a:solidFill>
                <a:latin typeface="Arial"/>
                <a:ea typeface="DejaVu Sans"/>
              </a:rPr>
              <a:t>新四糖。</a:t>
            </a:r>
            <a:endParaRPr b="0" lang="en-US" sz="800" spc="-1" strike="noStrike">
              <a:latin typeface="Arial"/>
            </a:endParaRPr>
          </a:p>
        </p:txBody>
      </p:sp>
      <p:sp>
        <p:nvSpPr>
          <p:cNvPr id="460" name="Abgerundetes Rechteck 9"/>
          <p:cNvSpPr/>
          <p:nvPr/>
        </p:nvSpPr>
        <p:spPr>
          <a:xfrm>
            <a:off x="6760440" y="1355040"/>
            <a:ext cx="4499280" cy="794880"/>
          </a:xfrm>
          <a:prstGeom prst="roundRect">
            <a:avLst>
              <a:gd name="adj" fmla="val 10596"/>
            </a:avLst>
          </a:prstGeom>
          <a:solidFill>
            <a:srgbClr val="ffffff"/>
          </a:solidFill>
          <a:ln w="25560">
            <a:solidFill>
              <a:srgbClr val="33cc66"/>
            </a:solidFill>
            <a:miter/>
          </a:ln>
        </p:spPr>
        <p:style>
          <a:lnRef idx="0"/>
          <a:fillRef idx="0"/>
          <a:effectRef idx="0"/>
          <a:fontRef idx="minor"/>
        </p:style>
        <p:txBody>
          <a:bodyPr lIns="38160" rIns="38160" tIns="25560" bIns="25560" anchor="ctr">
            <a:normAutofit fontScale="85000"/>
          </a:bodyPr>
          <a:p>
            <a:pPr marL="144000" indent="-144000">
              <a:lnSpc>
                <a:spcPct val="100000"/>
              </a:lnSpc>
              <a:spcAft>
                <a:spcPts val="1800"/>
              </a:spcAft>
              <a:buClr>
                <a:srgbClr val="5d7de1"/>
              </a:buClr>
              <a:buFont typeface="Wingdings" charset="2"/>
              <a:buChar char=""/>
            </a:pPr>
            <a:r>
              <a:rPr b="0" lang="en-GB" sz="1400" spc="-1" strike="noStrike">
                <a:solidFill>
                  <a:srgbClr val="666666"/>
                </a:solidFill>
                <a:latin typeface="Arial"/>
                <a:ea typeface="DejaVu Sans"/>
              </a:rPr>
              <a:t>Preterm infants are a vulnerable group of neonates which may have insufficient HMO intake.</a:t>
            </a:r>
            <a:endParaRPr b="0" lang="en-US" sz="1400" spc="-1" strike="noStrike">
              <a:latin typeface="Arial"/>
            </a:endParaRPr>
          </a:p>
          <a:p>
            <a:pPr marL="144000" indent="-144000">
              <a:lnSpc>
                <a:spcPct val="100000"/>
              </a:lnSpc>
              <a:spcAft>
                <a:spcPts val="1800"/>
              </a:spcAft>
              <a:buClr>
                <a:srgbClr val="5d7de1"/>
              </a:buClr>
              <a:buFont typeface="Wingdings" charset="2"/>
              <a:buChar char=""/>
            </a:pPr>
            <a:r>
              <a:rPr b="0" lang="zh-CN" sz="1400" spc="-1" strike="noStrike">
                <a:solidFill>
                  <a:srgbClr val="666666"/>
                </a:solidFill>
                <a:latin typeface="Arial"/>
                <a:ea typeface="DejaVu Sans"/>
              </a:rPr>
              <a:t>早产儿是一群易受伤害的新生儿，可能摄入不足的人乳低聚糖。</a:t>
            </a:r>
            <a:endParaRPr b="0" lang="en-US" sz="1400" spc="-1" strike="noStrike">
              <a:latin typeface="Arial"/>
            </a:endParaRPr>
          </a:p>
        </p:txBody>
      </p:sp>
      <p:sp>
        <p:nvSpPr>
          <p:cNvPr id="461" name="Abgerundetes Rechteck 9"/>
          <p:cNvSpPr/>
          <p:nvPr/>
        </p:nvSpPr>
        <p:spPr>
          <a:xfrm>
            <a:off x="6760440" y="2477160"/>
            <a:ext cx="4499280" cy="794880"/>
          </a:xfrm>
          <a:prstGeom prst="roundRect">
            <a:avLst>
              <a:gd name="adj" fmla="val 10596"/>
            </a:avLst>
          </a:prstGeom>
          <a:solidFill>
            <a:srgbClr val="ffffff"/>
          </a:solidFill>
          <a:ln w="25560">
            <a:solidFill>
              <a:srgbClr val="33cc66"/>
            </a:solidFill>
            <a:miter/>
          </a:ln>
        </p:spPr>
        <p:style>
          <a:lnRef idx="0"/>
          <a:fillRef idx="0"/>
          <a:effectRef idx="0"/>
          <a:fontRef idx="minor"/>
        </p:style>
        <p:txBody>
          <a:bodyPr lIns="38160" rIns="38160" tIns="25560" bIns="25560" anchor="ctr">
            <a:normAutofit fontScale="85000"/>
          </a:bodyPr>
          <a:p>
            <a:pPr marL="144000" indent="-144000">
              <a:lnSpc>
                <a:spcPct val="100000"/>
              </a:lnSpc>
              <a:spcAft>
                <a:spcPts val="1800"/>
              </a:spcAft>
              <a:buClr>
                <a:srgbClr val="5d7de1"/>
              </a:buClr>
              <a:buFont typeface="Wingdings" charset="2"/>
              <a:buChar char=""/>
            </a:pPr>
            <a:r>
              <a:rPr b="0" lang="en-GB" sz="1400" spc="-1" strike="noStrike">
                <a:solidFill>
                  <a:srgbClr val="666666"/>
                </a:solidFill>
                <a:latin typeface="Arial"/>
                <a:ea typeface="DejaVu Sans"/>
              </a:rPr>
              <a:t>Supplementing the HMO 2’FL and LNnT promotes early full enteral feeding versus placebo.</a:t>
            </a:r>
            <a:endParaRPr b="0" lang="en-US" sz="1400" spc="-1" strike="noStrike">
              <a:latin typeface="Arial"/>
            </a:endParaRPr>
          </a:p>
          <a:p>
            <a:pPr marL="144000" indent="-144000">
              <a:lnSpc>
                <a:spcPct val="100000"/>
              </a:lnSpc>
              <a:spcAft>
                <a:spcPts val="1800"/>
              </a:spcAft>
              <a:buClr>
                <a:srgbClr val="5d7de1"/>
              </a:buClr>
              <a:buFont typeface="Wingdings" charset="2"/>
              <a:buChar char=""/>
            </a:pPr>
            <a:r>
              <a:rPr b="0" lang="zh-CN" sz="1400" spc="-1" strike="noStrike">
                <a:solidFill>
                  <a:srgbClr val="666666"/>
                </a:solidFill>
                <a:latin typeface="Arial"/>
                <a:ea typeface="DejaVu Sans"/>
              </a:rPr>
              <a:t>补充人乳低聚糖 </a:t>
            </a:r>
            <a:r>
              <a:rPr b="0" lang="en-GB" sz="1400" spc="-1" strike="noStrike">
                <a:solidFill>
                  <a:srgbClr val="666666"/>
                </a:solidFill>
                <a:latin typeface="Arial"/>
                <a:ea typeface="DejaVu Sans"/>
              </a:rPr>
              <a:t>2’FL </a:t>
            </a:r>
            <a:r>
              <a:rPr b="0" lang="zh-CN" sz="1400" spc="-1" strike="noStrike">
                <a:solidFill>
                  <a:srgbClr val="666666"/>
                </a:solidFill>
                <a:latin typeface="Arial"/>
                <a:ea typeface="DejaVu Sans"/>
              </a:rPr>
              <a:t>和 </a:t>
            </a:r>
            <a:r>
              <a:rPr b="0" lang="en-GB" sz="1400" spc="-1" strike="noStrike">
                <a:solidFill>
                  <a:srgbClr val="666666"/>
                </a:solidFill>
                <a:latin typeface="Arial"/>
                <a:ea typeface="DejaVu Sans"/>
              </a:rPr>
              <a:t>LNnT </a:t>
            </a:r>
            <a:r>
              <a:rPr b="0" lang="zh-CN" sz="1400" spc="-1" strike="noStrike">
                <a:solidFill>
                  <a:srgbClr val="666666"/>
                </a:solidFill>
                <a:latin typeface="Arial"/>
                <a:ea typeface="DejaVu Sans"/>
              </a:rPr>
              <a:t>可促进早期全肠内喂养，优于安慰剂。</a:t>
            </a:r>
            <a:endParaRPr b="0" lang="en-US" sz="1400" spc="-1" strike="noStrike">
              <a:latin typeface="Arial"/>
            </a:endParaRPr>
          </a:p>
        </p:txBody>
      </p:sp>
      <p:sp>
        <p:nvSpPr>
          <p:cNvPr id="462" name="Abgerundetes Rechteck 9"/>
          <p:cNvSpPr/>
          <p:nvPr/>
        </p:nvSpPr>
        <p:spPr>
          <a:xfrm>
            <a:off x="6760440" y="3549240"/>
            <a:ext cx="4499280" cy="935640"/>
          </a:xfrm>
          <a:prstGeom prst="roundRect">
            <a:avLst>
              <a:gd name="adj" fmla="val 10596"/>
            </a:avLst>
          </a:prstGeom>
          <a:solidFill>
            <a:srgbClr val="ffffff"/>
          </a:solidFill>
          <a:ln w="25560">
            <a:solidFill>
              <a:srgbClr val="33cc66"/>
            </a:solidFill>
            <a:miter/>
          </a:ln>
        </p:spPr>
        <p:style>
          <a:lnRef idx="0"/>
          <a:fillRef idx="0"/>
          <a:effectRef idx="0"/>
          <a:fontRef idx="minor"/>
        </p:style>
        <p:txBody>
          <a:bodyPr lIns="38160" rIns="38160" tIns="25560" bIns="25560" anchor="ctr">
            <a:normAutofit fontScale="90000"/>
          </a:bodyPr>
          <a:p>
            <a:pPr marL="144000" indent="-144000">
              <a:lnSpc>
                <a:spcPct val="100000"/>
              </a:lnSpc>
              <a:spcAft>
                <a:spcPts val="1800"/>
              </a:spcAft>
              <a:buClr>
                <a:srgbClr val="5d7de1"/>
              </a:buClr>
              <a:buFont typeface="Wingdings" charset="2"/>
              <a:buChar char=""/>
            </a:pPr>
            <a:r>
              <a:rPr b="0" lang="en-GB" sz="1400" spc="-1" strike="noStrike">
                <a:solidFill>
                  <a:srgbClr val="666666"/>
                </a:solidFill>
                <a:latin typeface="Arial"/>
                <a:ea typeface="DejaVu Sans"/>
              </a:rPr>
              <a:t>Faster progression to full enteral feeding may help reduce the risk of growth restriction and exacerbated gut immunity.</a:t>
            </a:r>
            <a:endParaRPr b="0" lang="en-US" sz="1400" spc="-1" strike="noStrike">
              <a:latin typeface="Arial"/>
            </a:endParaRPr>
          </a:p>
          <a:p>
            <a:pPr marL="144000" indent="-144000">
              <a:lnSpc>
                <a:spcPct val="100000"/>
              </a:lnSpc>
              <a:spcAft>
                <a:spcPts val="1800"/>
              </a:spcAft>
              <a:buClr>
                <a:srgbClr val="5d7de1"/>
              </a:buClr>
              <a:buFont typeface="Wingdings" charset="2"/>
              <a:buChar char=""/>
            </a:pPr>
            <a:r>
              <a:rPr b="0" lang="zh-CN" sz="1400" spc="-1" strike="noStrike">
                <a:solidFill>
                  <a:srgbClr val="666666"/>
                </a:solidFill>
                <a:latin typeface="Arial"/>
                <a:ea typeface="DejaVu Sans"/>
              </a:rPr>
              <a:t>更快地进展到全肠内喂养可能有助于降低生长受限和肠道免疫加剧的风险。</a:t>
            </a:r>
            <a:endParaRPr b="0" lang="en-US" sz="1400" spc="-1" strike="noStrike">
              <a:latin typeface="Arial"/>
            </a:endParaRPr>
          </a:p>
        </p:txBody>
      </p:sp>
      <p:sp>
        <p:nvSpPr>
          <p:cNvPr id="463" name="Abgerundetes Rechteck 9"/>
          <p:cNvSpPr/>
          <p:nvPr/>
        </p:nvSpPr>
        <p:spPr>
          <a:xfrm>
            <a:off x="6760440" y="4721760"/>
            <a:ext cx="4499280" cy="1035000"/>
          </a:xfrm>
          <a:prstGeom prst="roundRect">
            <a:avLst>
              <a:gd name="adj" fmla="val 10596"/>
            </a:avLst>
          </a:prstGeom>
          <a:solidFill>
            <a:srgbClr val="ffffff"/>
          </a:solidFill>
          <a:ln w="25560">
            <a:solidFill>
              <a:srgbClr val="33cc66"/>
            </a:solidFill>
            <a:miter/>
          </a:ln>
        </p:spPr>
        <p:style>
          <a:lnRef idx="0"/>
          <a:fillRef idx="0"/>
          <a:effectRef idx="0"/>
          <a:fontRef idx="minor"/>
        </p:style>
        <p:txBody>
          <a:bodyPr lIns="38160" rIns="38160" tIns="25560" bIns="25560" anchor="ctr">
            <a:normAutofit fontScale="81000"/>
          </a:bodyPr>
          <a:p>
            <a:pPr marL="144000" indent="-144000">
              <a:lnSpc>
                <a:spcPct val="100000"/>
              </a:lnSpc>
              <a:spcAft>
                <a:spcPts val="1800"/>
              </a:spcAft>
              <a:buClr>
                <a:srgbClr val="5d7de1"/>
              </a:buClr>
              <a:buFont typeface="Wingdings" charset="2"/>
              <a:buChar char=""/>
            </a:pPr>
            <a:r>
              <a:rPr b="0" lang="en-GB" sz="1400" spc="-1" strike="noStrike">
                <a:solidFill>
                  <a:srgbClr val="666666"/>
                </a:solidFill>
                <a:latin typeface="Arial"/>
                <a:ea typeface="DejaVu Sans"/>
              </a:rPr>
              <a:t>HMO supplement (2’FL and LNnT) supports early postnatal growth, which may have a positive impact on long-term growth and developmental outcomes. </a:t>
            </a:r>
            <a:endParaRPr b="0" lang="en-US" sz="1400" spc="-1" strike="noStrike">
              <a:latin typeface="Arial"/>
            </a:endParaRPr>
          </a:p>
          <a:p>
            <a:pPr marL="144000" indent="-144000">
              <a:lnSpc>
                <a:spcPct val="100000"/>
              </a:lnSpc>
              <a:spcAft>
                <a:spcPts val="1800"/>
              </a:spcAft>
              <a:buClr>
                <a:srgbClr val="5d7de1"/>
              </a:buClr>
              <a:buFont typeface="Wingdings" charset="2"/>
              <a:buChar char=""/>
            </a:pPr>
            <a:r>
              <a:rPr b="0" lang="zh-CN" sz="1400" spc="-1" strike="noStrike">
                <a:solidFill>
                  <a:srgbClr val="666666"/>
                </a:solidFill>
                <a:latin typeface="Arial"/>
                <a:ea typeface="DejaVu Sans"/>
              </a:rPr>
              <a:t>人乳低聚糖补充剂（</a:t>
            </a:r>
            <a:r>
              <a:rPr b="0" lang="en-GB" sz="1400" spc="-1" strike="noStrike">
                <a:solidFill>
                  <a:srgbClr val="666666"/>
                </a:solidFill>
                <a:latin typeface="Arial"/>
                <a:ea typeface="DejaVu Sans"/>
              </a:rPr>
              <a:t>2’FL </a:t>
            </a:r>
            <a:r>
              <a:rPr b="0" lang="zh-CN" sz="1400" spc="-1" strike="noStrike">
                <a:solidFill>
                  <a:srgbClr val="666666"/>
                </a:solidFill>
                <a:latin typeface="Arial"/>
                <a:ea typeface="DejaVu Sans"/>
              </a:rPr>
              <a:t>和 </a:t>
            </a:r>
            <a:r>
              <a:rPr b="0" lang="en-GB" sz="1400" spc="-1" strike="noStrike">
                <a:solidFill>
                  <a:srgbClr val="666666"/>
                </a:solidFill>
                <a:latin typeface="Arial"/>
                <a:ea typeface="DejaVu Sans"/>
              </a:rPr>
              <a:t>LNnT</a:t>
            </a:r>
            <a:r>
              <a:rPr b="0" lang="zh-CN" sz="1400" spc="-1" strike="noStrike">
                <a:solidFill>
                  <a:srgbClr val="666666"/>
                </a:solidFill>
                <a:latin typeface="Arial"/>
                <a:ea typeface="DejaVu Sans"/>
              </a:rPr>
              <a:t>）支持早期产后生长，可能对长期生长和发育结果产生积极影响。</a:t>
            </a:r>
            <a:endParaRPr b="0" lang="en-US" sz="1400" spc="-1" strike="noStrike">
              <a:latin typeface="Arial"/>
            </a:endParaRPr>
          </a:p>
        </p:txBody>
      </p:sp>
      <p:pic>
        <p:nvPicPr>
          <p:cNvPr id="464" name="Graphic 8" descr=""/>
          <p:cNvPicPr/>
          <p:nvPr/>
        </p:nvPicPr>
        <p:blipFill>
          <a:blip r:embed="rId1"/>
          <a:stretch/>
        </p:blipFill>
        <p:spPr>
          <a:xfrm>
            <a:off x="931320" y="779760"/>
            <a:ext cx="5297400" cy="5297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703440" y="2517120"/>
            <a:ext cx="4820040" cy="1324800"/>
          </a:xfrm>
          <a:prstGeom prst="rect">
            <a:avLst/>
          </a:prstGeom>
          <a:noFill/>
          <a:ln w="0">
            <a:noFill/>
          </a:ln>
        </p:spPr>
        <p:txBody>
          <a:bodyPr lIns="38160" rIns="38160" tIns="25560" bIns="25560" anchor="ctr">
            <a:normAutofit fontScale="96000"/>
          </a:bodyPr>
          <a:p>
            <a:pPr>
              <a:lnSpc>
                <a:spcPct val="90000"/>
              </a:lnSpc>
              <a:buNone/>
            </a:pPr>
            <a:r>
              <a:rPr b="1" lang="en-US" sz="3200" spc="-1" strike="noStrike">
                <a:solidFill>
                  <a:srgbClr val="554596"/>
                </a:solidFill>
                <a:latin typeface="Arial"/>
              </a:rPr>
              <a:t>Prematurity and Related Health Risks</a:t>
            </a:r>
            <a:endParaRPr b="0" lang="en-US" sz="3200" spc="-1" strike="noStrike">
              <a:latin typeface="Arial"/>
            </a:endParaRPr>
          </a:p>
          <a:p>
            <a:pPr>
              <a:lnSpc>
                <a:spcPct val="90000"/>
              </a:lnSpc>
              <a:buNone/>
            </a:pPr>
            <a:r>
              <a:rPr b="1" lang="zh-CN" sz="3200" spc="-1" strike="noStrike">
                <a:solidFill>
                  <a:srgbClr val="554596"/>
                </a:solidFill>
                <a:latin typeface="Arial"/>
              </a:rPr>
              <a:t>早产及相关健康风险</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4880" cy="1324800"/>
          </a:xfrm>
          <a:prstGeom prst="rect">
            <a:avLst/>
          </a:prstGeom>
          <a:noFill/>
          <a:ln w="0">
            <a:noFill/>
          </a:ln>
        </p:spPr>
        <p:txBody>
          <a:bodyPr lIns="38160" rIns="38160" tIns="25560" bIns="25560" anchor="ctr">
            <a:normAutofit/>
          </a:bodyPr>
          <a:p>
            <a:pPr>
              <a:lnSpc>
                <a:spcPct val="90000"/>
              </a:lnSpc>
              <a:buNone/>
            </a:pPr>
            <a:r>
              <a:rPr b="1" lang="en-US" sz="3200" spc="-1" strike="noStrike">
                <a:solidFill>
                  <a:srgbClr val="554596"/>
                </a:solidFill>
                <a:latin typeface="Arial"/>
              </a:rPr>
              <a:t>Definition of Preterm Birth</a:t>
            </a:r>
            <a:endParaRPr b="0" lang="en-US" sz="3200" spc="-1" strike="noStrike">
              <a:latin typeface="Arial"/>
            </a:endParaRPr>
          </a:p>
          <a:p>
            <a:pPr>
              <a:lnSpc>
                <a:spcPct val="90000"/>
              </a:lnSpc>
              <a:buNone/>
            </a:pPr>
            <a:r>
              <a:rPr b="1" lang="zh-CN" sz="3200" spc="-1" strike="noStrike">
                <a:solidFill>
                  <a:srgbClr val="554596"/>
                </a:solidFill>
                <a:latin typeface="Arial"/>
              </a:rPr>
              <a:t>早产的定义</a:t>
            </a:r>
            <a:endParaRPr b="0" lang="en-US" sz="3200" spc="-1" strike="noStrike">
              <a:latin typeface="Arial"/>
            </a:endParaRPr>
          </a:p>
        </p:txBody>
      </p:sp>
      <p:sp>
        <p:nvSpPr>
          <p:cNvPr id="226" name="PlaceHolder 2"/>
          <p:cNvSpPr>
            <a:spLocks noGrp="1"/>
          </p:cNvSpPr>
          <p:nvPr>
            <p:ph/>
          </p:nvPr>
        </p:nvSpPr>
        <p:spPr>
          <a:xfrm>
            <a:off x="949680" y="1942200"/>
            <a:ext cx="10514880" cy="336240"/>
          </a:xfrm>
          <a:prstGeom prst="rect">
            <a:avLst/>
          </a:prstGeom>
          <a:noFill/>
          <a:ln w="0">
            <a:noFill/>
          </a:ln>
        </p:spPr>
        <p:txBody>
          <a:bodyPr lIns="38160" rIns="38160" tIns="25560" bIns="25560" anchor="t">
            <a:normAutofit fontScale="50000"/>
          </a:bodyPr>
          <a:p>
            <a:pPr algn="ctr">
              <a:lnSpc>
                <a:spcPct val="90000"/>
              </a:lnSpc>
              <a:spcBef>
                <a:spcPts val="1001"/>
              </a:spcBef>
              <a:buNone/>
              <a:tabLst>
                <a:tab algn="l" pos="0"/>
              </a:tabLst>
            </a:pPr>
            <a:r>
              <a:rPr b="1" lang="en-GB" sz="1600" spc="-1" strike="noStrike">
                <a:solidFill>
                  <a:srgbClr val="554596"/>
                </a:solidFill>
                <a:latin typeface="Arial"/>
              </a:rPr>
              <a:t>Preterm birth: </a:t>
            </a:r>
            <a:r>
              <a:rPr b="0" lang="en-GB" sz="1600" spc="-1" strike="noStrike">
                <a:solidFill>
                  <a:srgbClr val="5c5c5c"/>
                </a:solidFill>
                <a:latin typeface="Arial"/>
              </a:rPr>
              <a:t>when a baby is born too early, before 37 weeks of pregnancy have been completed</a:t>
            </a:r>
            <a:r>
              <a:rPr b="0" lang="en-GB" sz="1655" spc="-1" strike="noStrike" baseline="30000">
                <a:solidFill>
                  <a:srgbClr val="5c5c5c"/>
                </a:solidFill>
                <a:latin typeface="Arial"/>
              </a:rPr>
              <a:t>1</a:t>
            </a:r>
            <a:endParaRPr b="0" lang="en-US" sz="1660" spc="-1" strike="noStrike">
              <a:latin typeface="Arial"/>
            </a:endParaRPr>
          </a:p>
          <a:p>
            <a:pPr algn="ctr">
              <a:lnSpc>
                <a:spcPct val="90000"/>
              </a:lnSpc>
              <a:spcBef>
                <a:spcPts val="1001"/>
              </a:spcBef>
              <a:buNone/>
              <a:tabLst>
                <a:tab algn="l" pos="0"/>
              </a:tabLst>
            </a:pPr>
            <a:r>
              <a:rPr b="1" lang="zh-CN" sz="1600" spc="-1" strike="noStrike">
                <a:solidFill>
                  <a:srgbClr val="554596"/>
                </a:solidFill>
                <a:latin typeface="Arial"/>
              </a:rPr>
              <a:t>早产</a:t>
            </a:r>
            <a:r>
              <a:rPr b="1" lang="en-GB" sz="1600" spc="-1" strike="noStrike">
                <a:solidFill>
                  <a:srgbClr val="554596"/>
                </a:solidFill>
                <a:latin typeface="Arial"/>
              </a:rPr>
              <a:t>:</a:t>
            </a:r>
            <a:r>
              <a:rPr b="0" lang="zh-CN" sz="1600" spc="-1" strike="noStrike">
                <a:solidFill>
                  <a:srgbClr val="5c5c5c"/>
                </a:solidFill>
                <a:latin typeface="Arial"/>
              </a:rPr>
              <a:t>当婴儿过早出生，即在妊娠未满</a:t>
            </a:r>
            <a:r>
              <a:rPr b="0" lang="en-GB" sz="1600" spc="-1" strike="noStrike">
                <a:solidFill>
                  <a:srgbClr val="5c5c5c"/>
                </a:solidFill>
                <a:latin typeface="Arial"/>
              </a:rPr>
              <a:t>37</a:t>
            </a:r>
            <a:r>
              <a:rPr b="0" lang="zh-CN" sz="1600" spc="-1" strike="noStrike">
                <a:solidFill>
                  <a:srgbClr val="5c5c5c"/>
                </a:solidFill>
                <a:latin typeface="Arial"/>
              </a:rPr>
              <a:t>周时出生</a:t>
            </a:r>
            <a:r>
              <a:rPr b="0" lang="en-GB" sz="1655" spc="-1" strike="noStrike" baseline="30000">
                <a:solidFill>
                  <a:srgbClr val="5c5c5c"/>
                </a:solidFill>
                <a:latin typeface="Arial"/>
              </a:rPr>
              <a:t>1</a:t>
            </a:r>
            <a:endParaRPr b="0" lang="en-US" sz="1660" spc="-1" strike="noStrike">
              <a:latin typeface="Arial"/>
            </a:endParaRPr>
          </a:p>
        </p:txBody>
      </p:sp>
      <p:sp>
        <p:nvSpPr>
          <p:cNvPr id="227" name="Rectangle 3"/>
          <p:cNvSpPr/>
          <p:nvPr/>
        </p:nvSpPr>
        <p:spPr>
          <a:xfrm>
            <a:off x="9712800" y="6449760"/>
            <a:ext cx="1945440" cy="210600"/>
          </a:xfrm>
          <a:prstGeom prst="rect">
            <a:avLst/>
          </a:prstGeom>
          <a:noFill/>
          <a:ln w="0">
            <a:noFill/>
          </a:ln>
        </p:spPr>
        <p:style>
          <a:lnRef idx="0"/>
          <a:fillRef idx="0"/>
          <a:effectRef idx="0"/>
          <a:fontRef idx="minor"/>
        </p:style>
        <p:txBody>
          <a:bodyPr lIns="38160" rIns="38160" tIns="25560" bIns="25560" anchor="ctr">
            <a:normAutofit fontScale="65000"/>
          </a:bodyPr>
          <a:p>
            <a:pPr algn="r">
              <a:lnSpc>
                <a:spcPct val="100000"/>
              </a:lnSpc>
              <a:buNone/>
            </a:pPr>
            <a:r>
              <a:rPr b="0" lang="en-GB" sz="800" spc="-1" strike="noStrike">
                <a:solidFill>
                  <a:srgbClr val="a3a3a3"/>
                </a:solidFill>
                <a:latin typeface="Arial"/>
                <a:ea typeface="DejaVu Sans"/>
              </a:rPr>
              <a:t>1. WHO 2018 (fact sheet preterm birth)</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a:t>
            </a:r>
            <a:r>
              <a:rPr b="0" lang="zh-CN" sz="800" spc="-1" strike="noStrike">
                <a:solidFill>
                  <a:srgbClr val="a3a3a3"/>
                </a:solidFill>
                <a:latin typeface="Arial"/>
                <a:ea typeface="DejaVu Sans"/>
              </a:rPr>
              <a:t>世界卫生组织 </a:t>
            </a:r>
            <a:r>
              <a:rPr b="0" lang="en-GB" sz="800" spc="-1" strike="noStrike">
                <a:solidFill>
                  <a:srgbClr val="a3a3a3"/>
                </a:solidFill>
                <a:latin typeface="Arial"/>
                <a:ea typeface="DejaVu Sans"/>
              </a:rPr>
              <a:t>2018 </a:t>
            </a:r>
            <a:r>
              <a:rPr b="0" lang="zh-CN" sz="800" spc="-1" strike="noStrike">
                <a:solidFill>
                  <a:srgbClr val="a3a3a3"/>
                </a:solidFill>
                <a:latin typeface="Arial"/>
                <a:ea typeface="DejaVu Sans"/>
              </a:rPr>
              <a:t>年（早产事实报告）</a:t>
            </a:r>
            <a:endParaRPr b="0" lang="en-US" sz="800" spc="-1" strike="noStrike">
              <a:latin typeface="Arial"/>
            </a:endParaRPr>
          </a:p>
        </p:txBody>
      </p:sp>
      <p:graphicFrame>
        <p:nvGraphicFramePr>
          <p:cNvPr id="228" name="Table 9"/>
          <p:cNvGraphicFramePr/>
          <p:nvPr/>
        </p:nvGraphicFramePr>
        <p:xfrm>
          <a:off x="2745000" y="2530800"/>
          <a:ext cx="6445800" cy="3053880"/>
        </p:xfrm>
        <a:graphic>
          <a:graphicData uri="http://schemas.openxmlformats.org/drawingml/2006/table">
            <a:tbl>
              <a:tblPr/>
              <a:tblGrid>
                <a:gridCol w="3940560"/>
                <a:gridCol w="2505600"/>
              </a:tblGrid>
              <a:tr h="491760">
                <a:tc>
                  <a:txBody>
                    <a:bodyPr anchor="ctr">
                      <a:noAutofit/>
                    </a:bodyPr>
                    <a:p>
                      <a:r>
                        <a:rPr b="1" lang="en-US" sz="1600" spc="-1" strike="noStrike">
                          <a:solidFill/>
                          <a:latin typeface="Arial"/>
                        </a:rPr>
                        <a:t>Terminology</a:t>
                      </a:r>
                      <a:endParaRPr b="0" lang="en-US" sz="1600" spc="-1" strike="noStrike">
                        <a:latin typeface="Arial"/>
                      </a:endParaRPr>
                    </a:p>
                    <a:p>
                      <a:pPr>
                        <a:lnSpc>
                          <a:spcPct val="100000"/>
                        </a:lnSpc>
                        <a:buNone/>
                      </a:pPr>
                      <a:r>
                        <a:rPr b="1" lang="zh-CN" sz="1600" spc="-1" strike="noStrike">
                          <a:latin typeface="Arial"/>
                        </a:rPr>
                        <a:t>术语</a:t>
                      </a:r>
                      <a:endParaRPr b="0" lang="en-US" sz="16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554596"/>
                    </a:solidFill>
                  </a:tcPr>
                </a:tc>
                <a:tc>
                  <a:txBody>
                    <a:bodyPr anchor="ctr">
                      <a:noAutofit/>
                    </a:bodyPr>
                    <a:p>
                      <a:r>
                        <a:rPr b="1" lang="en-US" sz="1600" spc="-1" strike="noStrike">
                          <a:solidFill/>
                          <a:latin typeface="Arial"/>
                        </a:rPr>
                        <a:t>Gestational age</a:t>
                      </a:r>
                      <a:endParaRPr b="0" lang="en-US" sz="1600" spc="-1" strike="noStrike">
                        <a:latin typeface="Arial"/>
                      </a:endParaRPr>
                    </a:p>
                    <a:p>
                      <a:pPr>
                        <a:lnSpc>
                          <a:spcPct val="100000"/>
                        </a:lnSpc>
                        <a:buNone/>
                      </a:pPr>
                      <a:r>
                        <a:rPr b="1" lang="zh-CN" sz="1600" spc="-1" strike="noStrike">
                          <a:latin typeface="Arial"/>
                        </a:rPr>
                        <a:t>胎龄</a:t>
                      </a:r>
                      <a:endParaRPr b="0" lang="en-US" sz="16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554596"/>
                    </a:solidFill>
                  </a:tcPr>
                </a:tc>
              </a:tr>
              <a:tr h="498600">
                <a:tc>
                  <a:txBody>
                    <a:bodyPr anchor="ctr">
                      <a:noAutofit/>
                    </a:bodyPr>
                    <a:p>
                      <a:r>
                        <a:rPr b="1" lang="en-US" sz="1400" spc="-1" strike="noStrike">
                          <a:solidFill/>
                          <a:latin typeface="Arial"/>
                        </a:rPr>
                        <a:t>Term</a:t>
                      </a:r>
                      <a:endParaRPr b="0" lang="en-US" sz="1400" spc="-1" strike="noStrike">
                        <a:latin typeface="Arial"/>
                      </a:endParaRPr>
                    </a:p>
                    <a:p>
                      <a:pPr>
                        <a:lnSpc>
                          <a:spcPct val="100000"/>
                        </a:lnSpc>
                        <a:buNone/>
                      </a:pPr>
                      <a:r>
                        <a:rPr b="1" lang="zh-CN" sz="1400" spc="-1" strike="noStrike">
                          <a:latin typeface="Arial"/>
                        </a:rPr>
                        <a:t>足月</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c>
                  <a:txBody>
                    <a:bodyPr anchor="ctr">
                      <a:noAutofit/>
                    </a:bodyPr>
                    <a:p>
                      <a:r>
                        <a:rPr b="0" lang="en-US" sz="1400" spc="-1" strike="noStrike">
                          <a:solidFill/>
                          <a:latin typeface="Arial"/>
                        </a:rPr>
                        <a:t>37 – 40 weeks</a:t>
                      </a:r>
                      <a:endParaRPr b="0" lang="en-US" sz="1400" spc="-1" strike="noStrike">
                        <a:latin typeface="Arial"/>
                      </a:endParaRPr>
                    </a:p>
                    <a:p>
                      <a:pPr>
                        <a:lnSpc>
                          <a:spcPct val="100000"/>
                        </a:lnSpc>
                        <a:buNone/>
                      </a:pPr>
                      <a:r>
                        <a:rPr b="0" lang="en-US" sz="1400" spc="-1" strike="noStrike">
                          <a:latin typeface="Arial"/>
                        </a:rPr>
                        <a:t>37 – 40 </a:t>
                      </a:r>
                      <a:r>
                        <a:rPr b="0" lang="zh-CN" sz="1400" spc="-1" strike="noStrike">
                          <a:latin typeface="Arial"/>
                        </a:rPr>
                        <a:t>周</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r>
              <a:tr h="498600">
                <a:tc>
                  <a:txBody>
                    <a:bodyPr anchor="ctr">
                      <a:noAutofit/>
                    </a:bodyPr>
                    <a:p>
                      <a:r>
                        <a:rPr b="1" lang="en-US" sz="1400" spc="-1" strike="noStrike">
                          <a:solidFill/>
                          <a:latin typeface="Arial"/>
                        </a:rPr>
                        <a:t>Preterm</a:t>
                      </a:r>
                      <a:endParaRPr b="0" lang="en-US" sz="1400" spc="-1" strike="noStrike">
                        <a:latin typeface="Arial"/>
                      </a:endParaRPr>
                    </a:p>
                    <a:p>
                      <a:pPr>
                        <a:lnSpc>
                          <a:spcPct val="100000"/>
                        </a:lnSpc>
                        <a:buNone/>
                      </a:pPr>
                      <a:r>
                        <a:rPr b="1" lang="zh-CN" sz="1400" spc="-1" strike="noStrike">
                          <a:latin typeface="Arial"/>
                        </a:rPr>
                        <a:t>早产</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nchor="ctr">
                      <a:noAutofit/>
                    </a:bodyPr>
                    <a:p>
                      <a:r>
                        <a:rPr b="0" lang="en-US" sz="1400" spc="-1" strike="noStrike">
                          <a:solidFill/>
                          <a:latin typeface="Arial"/>
                        </a:rPr>
                        <a:t>&lt; 37 weeks</a:t>
                      </a:r>
                      <a:endParaRPr b="0" lang="en-US" sz="1400" spc="-1" strike="noStrike">
                        <a:latin typeface="Arial"/>
                      </a:endParaRPr>
                    </a:p>
                    <a:p>
                      <a:pPr>
                        <a:lnSpc>
                          <a:spcPct val="100000"/>
                        </a:lnSpc>
                        <a:buNone/>
                      </a:pPr>
                      <a:r>
                        <a:rPr b="0" lang="en-US" sz="1400" spc="-1" strike="noStrike">
                          <a:latin typeface="Arial"/>
                        </a:rPr>
                        <a:t>&lt; 37 </a:t>
                      </a:r>
                      <a:r>
                        <a:rPr b="0" lang="zh-CN" sz="1400" spc="-1" strike="noStrike">
                          <a:latin typeface="Arial"/>
                        </a:rPr>
                        <a:t>周</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498600">
                <a:tc>
                  <a:txBody>
                    <a:bodyPr anchor="ctr">
                      <a:noAutofit/>
                    </a:bodyPr>
                    <a:p>
                      <a:r>
                        <a:rPr b="1" lang="en-US" sz="1400" spc="-1" strike="noStrike">
                          <a:solidFill/>
                          <a:latin typeface="Arial"/>
                        </a:rPr>
                        <a:t>Moderate / late preterm</a:t>
                      </a:r>
                      <a:endParaRPr b="0" lang="en-US" sz="1400" spc="-1" strike="noStrike">
                        <a:latin typeface="Arial"/>
                      </a:endParaRPr>
                    </a:p>
                    <a:p>
                      <a:pPr>
                        <a:lnSpc>
                          <a:spcPct val="100000"/>
                        </a:lnSpc>
                        <a:buNone/>
                      </a:pPr>
                      <a:r>
                        <a:rPr b="1" lang="zh-CN" sz="1400" spc="-1" strike="noStrike">
                          <a:latin typeface="Arial"/>
                        </a:rPr>
                        <a:t>中度</a:t>
                      </a:r>
                      <a:r>
                        <a:rPr b="1" lang="en-US" sz="1400" spc="-1" strike="noStrike">
                          <a:latin typeface="Arial"/>
                        </a:rPr>
                        <a:t>/</a:t>
                      </a:r>
                      <a:r>
                        <a:rPr b="1" lang="zh-CN" sz="1400" spc="-1" strike="noStrike">
                          <a:latin typeface="Arial"/>
                        </a:rPr>
                        <a:t>晚期早产</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c>
                  <a:txBody>
                    <a:bodyPr anchor="ctr">
                      <a:noAutofit/>
                    </a:bodyPr>
                    <a:p>
                      <a:r>
                        <a:rPr b="0" lang="en-US" sz="1400" spc="-1" strike="noStrike">
                          <a:solidFill/>
                          <a:latin typeface="Arial"/>
                        </a:rPr>
                        <a:t>32 - 37 weeks</a:t>
                      </a:r>
                      <a:endParaRPr b="0" lang="en-US" sz="1400" spc="-1" strike="noStrike">
                        <a:latin typeface="Arial"/>
                      </a:endParaRPr>
                    </a:p>
                    <a:p>
                      <a:pPr>
                        <a:lnSpc>
                          <a:spcPct val="100000"/>
                        </a:lnSpc>
                        <a:buNone/>
                      </a:pPr>
                      <a:r>
                        <a:rPr b="0" lang="en-US" sz="1400" spc="-1" strike="noStrike">
                          <a:latin typeface="Arial"/>
                        </a:rPr>
                        <a:t>32 - 37 </a:t>
                      </a:r>
                      <a:r>
                        <a:rPr b="0" lang="zh-CN" sz="1400" spc="-1" strike="noStrike">
                          <a:latin typeface="Arial"/>
                        </a:rPr>
                        <a:t>周</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r>
              <a:tr h="498600">
                <a:tc>
                  <a:txBody>
                    <a:bodyPr anchor="ctr">
                      <a:noAutofit/>
                    </a:bodyPr>
                    <a:p>
                      <a:r>
                        <a:rPr b="1" lang="en-US" sz="1400" spc="-1" strike="noStrike">
                          <a:solidFill/>
                          <a:latin typeface="Arial"/>
                        </a:rPr>
                        <a:t>Very preterm</a:t>
                      </a:r>
                      <a:endParaRPr b="0" lang="en-US" sz="1400" spc="-1" strike="noStrike">
                        <a:latin typeface="Arial"/>
                      </a:endParaRPr>
                    </a:p>
                    <a:p>
                      <a:pPr>
                        <a:lnSpc>
                          <a:spcPct val="100000"/>
                        </a:lnSpc>
                        <a:buNone/>
                      </a:pPr>
                      <a:r>
                        <a:rPr b="1" lang="zh-CN" sz="1400" spc="-1" strike="noStrike">
                          <a:latin typeface="Arial"/>
                        </a:rPr>
                        <a:t>极早早产</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nchor="ctr">
                      <a:noAutofit/>
                    </a:bodyPr>
                    <a:p>
                      <a:r>
                        <a:rPr b="0" lang="en-US" sz="1400" spc="-1" strike="noStrike">
                          <a:solidFill/>
                          <a:latin typeface="Arial"/>
                        </a:rPr>
                        <a:t>28 - 32 weeks</a:t>
                      </a:r>
                      <a:endParaRPr b="0" lang="en-US" sz="1400" spc="-1" strike="noStrike">
                        <a:latin typeface="Arial"/>
                      </a:endParaRPr>
                    </a:p>
                    <a:p>
                      <a:pPr>
                        <a:lnSpc>
                          <a:spcPct val="100000"/>
                        </a:lnSpc>
                        <a:buNone/>
                      </a:pPr>
                      <a:r>
                        <a:rPr b="0" lang="en-US" sz="1400" spc="-1" strike="noStrike">
                          <a:latin typeface="Arial"/>
                        </a:rPr>
                        <a:t>28 - 32 </a:t>
                      </a:r>
                      <a:r>
                        <a:rPr b="0" lang="zh-CN" sz="1400" spc="-1" strike="noStrike">
                          <a:latin typeface="Arial"/>
                        </a:rPr>
                        <a:t>周</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498600">
                <a:tc>
                  <a:txBody>
                    <a:bodyPr anchor="ctr">
                      <a:noAutofit/>
                    </a:bodyPr>
                    <a:p>
                      <a:r>
                        <a:rPr b="1" lang="en-US" sz="1400" spc="-1" strike="noStrike">
                          <a:solidFill/>
                          <a:latin typeface="Arial"/>
                        </a:rPr>
                        <a:t>Extremely preterm</a:t>
                      </a:r>
                      <a:endParaRPr b="0" lang="en-US" sz="1400" spc="-1" strike="noStrike">
                        <a:latin typeface="Arial"/>
                      </a:endParaRPr>
                    </a:p>
                    <a:p>
                      <a:pPr>
                        <a:lnSpc>
                          <a:spcPct val="100000"/>
                        </a:lnSpc>
                        <a:buNone/>
                      </a:pPr>
                      <a:r>
                        <a:rPr b="1" lang="zh-CN" sz="1400" spc="-1" strike="noStrike">
                          <a:latin typeface="Arial"/>
                        </a:rPr>
                        <a:t>极度早产</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c>
                  <a:txBody>
                    <a:bodyPr anchor="ctr">
                      <a:noAutofit/>
                    </a:bodyPr>
                    <a:p>
                      <a:r>
                        <a:rPr b="0" lang="en-US" sz="1400" spc="-1" strike="noStrike">
                          <a:solidFill/>
                          <a:latin typeface="Arial"/>
                        </a:rPr>
                        <a:t>&lt; 28 weeks</a:t>
                      </a:r>
                      <a:endParaRPr b="0" lang="en-US" sz="1400" spc="-1" strike="noStrike">
                        <a:latin typeface="Arial"/>
                      </a:endParaRPr>
                    </a:p>
                    <a:p>
                      <a:pPr>
                        <a:lnSpc>
                          <a:spcPct val="100000"/>
                        </a:lnSpc>
                        <a:buNone/>
                      </a:pPr>
                      <a:r>
                        <a:rPr b="0" lang="en-US" sz="1400" spc="-1" strike="noStrike">
                          <a:latin typeface="Arial"/>
                        </a:rPr>
                        <a:t>&lt; 28 </a:t>
                      </a:r>
                      <a:r>
                        <a:rPr b="0" lang="zh-CN" sz="1400" spc="-1" strike="noStrike">
                          <a:latin typeface="Arial"/>
                        </a:rPr>
                        <a:t>周</a:t>
                      </a:r>
                      <a:endParaRPr b="0" lang="en-US" sz="14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eaea"/>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Rounded Rectangle 107"/>
          <p:cNvSpPr/>
          <p:nvPr/>
        </p:nvSpPr>
        <p:spPr>
          <a:xfrm>
            <a:off x="7978680" y="5155560"/>
            <a:ext cx="252540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30" name="Rounded Rectangle 105"/>
          <p:cNvSpPr/>
          <p:nvPr/>
        </p:nvSpPr>
        <p:spPr>
          <a:xfrm>
            <a:off x="7978680" y="2412720"/>
            <a:ext cx="2525400" cy="683280"/>
          </a:xfrm>
          <a:prstGeom prst="roundRect">
            <a:avLst>
              <a:gd name="adj" fmla="val 16667"/>
            </a:avLst>
          </a:prstGeom>
          <a:solidFill>
            <a:srgbClr val="ffffff"/>
          </a:solidFill>
          <a:ln w="19080">
            <a:solidFill>
              <a:srgbClr val="b1255f"/>
            </a:solidFill>
            <a:miter/>
          </a:ln>
        </p:spPr>
        <p:style>
          <a:lnRef idx="0"/>
          <a:fillRef idx="0"/>
          <a:effectRef idx="0"/>
          <a:fontRef idx="minor"/>
        </p:style>
        <p:txBody>
          <a:bodyPr lIns="38160" rIns="38160" tIns="25560" bIns="25560" anchor="ctr">
            <a:normAutofit fontScale="98000"/>
          </a:bodyPr>
          <a:p>
            <a:pPr algn="ctr">
              <a:lnSpc>
                <a:spcPct val="100000"/>
              </a:lnSpc>
              <a:buNone/>
            </a:pPr>
            <a:r>
              <a:rPr b="1" lang="en-GB" sz="1400" spc="-1" strike="noStrike">
                <a:solidFill>
                  <a:srgbClr val="666666"/>
                </a:solidFill>
                <a:latin typeface="Arial"/>
                <a:ea typeface="DejaVu Sans"/>
              </a:rPr>
              <a:t>Feeding difficulties / metabolic disturbances</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喂养困难</a:t>
            </a:r>
            <a:r>
              <a:rPr b="1" lang="en-GB" sz="1400" spc="-1" strike="noStrike">
                <a:solidFill>
                  <a:srgbClr val="666666"/>
                </a:solidFill>
                <a:latin typeface="Arial"/>
                <a:ea typeface="DejaVu Sans"/>
              </a:rPr>
              <a:t>/</a:t>
            </a:r>
            <a:r>
              <a:rPr b="1" lang="zh-CN" sz="1400" spc="-1" strike="noStrike">
                <a:solidFill>
                  <a:srgbClr val="666666"/>
                </a:solidFill>
                <a:latin typeface="Arial"/>
                <a:ea typeface="DejaVu Sans"/>
              </a:rPr>
              <a:t>代谢紊乱</a:t>
            </a:r>
            <a:endParaRPr b="0" lang="en-US" sz="1400" spc="-1" strike="noStrike">
              <a:latin typeface="Arial"/>
            </a:endParaRPr>
          </a:p>
        </p:txBody>
      </p:sp>
      <p:sp>
        <p:nvSpPr>
          <p:cNvPr id="231" name="Rounded Rectangle 78"/>
          <p:cNvSpPr/>
          <p:nvPr/>
        </p:nvSpPr>
        <p:spPr>
          <a:xfrm>
            <a:off x="4796640" y="5155560"/>
            <a:ext cx="259380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32" name="TextBox 79"/>
          <p:cNvSpPr/>
          <p:nvPr/>
        </p:nvSpPr>
        <p:spPr>
          <a:xfrm>
            <a:off x="5079600" y="5341320"/>
            <a:ext cx="2086920" cy="302040"/>
          </a:xfrm>
          <a:prstGeom prst="rect">
            <a:avLst/>
          </a:prstGeom>
          <a:noFill/>
          <a:ln w="0">
            <a:noFill/>
          </a:ln>
        </p:spPr>
        <p:style>
          <a:lnRef idx="0"/>
          <a:fillRef idx="0"/>
          <a:effectRef idx="0"/>
          <a:fontRef idx="minor"/>
        </p:style>
        <p:txBody>
          <a:bodyPr lIns="38160" rIns="38160" tIns="25560" bIns="25560" anchor="ctr">
            <a:normAutofit fontScale="58000"/>
          </a:bodyPr>
          <a:p>
            <a:pPr algn="ctr">
              <a:lnSpc>
                <a:spcPct val="100000"/>
              </a:lnSpc>
              <a:buNone/>
            </a:pPr>
            <a:r>
              <a:rPr b="1" lang="en-GB" sz="1400" spc="-1" strike="noStrike">
                <a:solidFill>
                  <a:srgbClr val="666666"/>
                </a:solidFill>
                <a:latin typeface="Arial"/>
                <a:ea typeface="DejaVu Sans"/>
              </a:rPr>
              <a:t>Feeding intolerance</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喂养不耐受</a:t>
            </a:r>
            <a:endParaRPr b="0" lang="en-US" sz="1400" spc="-1" strike="noStrike">
              <a:latin typeface="Arial"/>
            </a:endParaRPr>
          </a:p>
        </p:txBody>
      </p:sp>
      <p:sp>
        <p:nvSpPr>
          <p:cNvPr id="233" name="Textfeld 9"/>
          <p:cNvSpPr/>
          <p:nvPr/>
        </p:nvSpPr>
        <p:spPr>
          <a:xfrm>
            <a:off x="8213400" y="5364720"/>
            <a:ext cx="2115360" cy="302400"/>
          </a:xfrm>
          <a:prstGeom prst="rect">
            <a:avLst/>
          </a:prstGeom>
          <a:noFill/>
          <a:ln w="0">
            <a:noFill/>
          </a:ln>
        </p:spPr>
        <p:style>
          <a:lnRef idx="0"/>
          <a:fillRef idx="0"/>
          <a:effectRef idx="0"/>
          <a:fontRef idx="minor"/>
        </p:style>
        <p:txBody>
          <a:bodyPr lIns="38160" rIns="38160" tIns="25560" bIns="25560" anchor="t">
            <a:normAutofit/>
          </a:bodyPr>
          <a:p>
            <a:pPr algn="ctr">
              <a:lnSpc>
                <a:spcPct val="100000"/>
              </a:lnSpc>
              <a:buNone/>
            </a:pPr>
            <a:r>
              <a:rPr b="1" lang="en-GB" sz="1400" spc="-1" strike="noStrike">
                <a:solidFill>
                  <a:srgbClr val="666666"/>
                </a:solidFill>
                <a:latin typeface="Arial"/>
                <a:ea typeface="DejaVu Sans"/>
              </a:rPr>
              <a:t>NEC</a:t>
            </a:r>
            <a:endParaRPr b="0" lang="en-US" sz="1400" spc="-1" strike="noStrike">
              <a:latin typeface="Arial"/>
            </a:endParaRPr>
          </a:p>
        </p:txBody>
      </p:sp>
      <p:sp>
        <p:nvSpPr>
          <p:cNvPr id="234" name="PlaceHolder 1"/>
          <p:cNvSpPr>
            <a:spLocks noGrp="1"/>
          </p:cNvSpPr>
          <p:nvPr>
            <p:ph type="title"/>
          </p:nvPr>
        </p:nvSpPr>
        <p:spPr>
          <a:xfrm>
            <a:off x="838080" y="365040"/>
            <a:ext cx="859212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Preterm babies face specific health risks related to their immaturity / developmental needs</a:t>
            </a:r>
            <a:r>
              <a:rPr b="1" lang="en-GB" sz="2894" spc="-1" strike="noStrike" baseline="30000">
                <a:solidFill>
                  <a:srgbClr val="554596"/>
                </a:solidFill>
                <a:latin typeface="Arial"/>
              </a:rPr>
              <a:t>1-2</a:t>
            </a:r>
            <a:endParaRPr b="0" lang="en-US" sz="2890" spc="-1" strike="noStrike">
              <a:latin typeface="Arial"/>
            </a:endParaRPr>
          </a:p>
          <a:p>
            <a:pPr>
              <a:lnSpc>
                <a:spcPct val="90000"/>
              </a:lnSpc>
              <a:buNone/>
            </a:pPr>
            <a:r>
              <a:rPr b="1" lang="zh-CN" sz="2800" spc="-1" strike="noStrike">
                <a:solidFill>
                  <a:srgbClr val="554596"/>
                </a:solidFill>
                <a:latin typeface="Arial"/>
              </a:rPr>
              <a:t>早产儿面临与其未成熟</a:t>
            </a:r>
            <a:r>
              <a:rPr b="1" lang="en-GB" sz="2800" spc="-1" strike="noStrike">
                <a:solidFill>
                  <a:srgbClr val="554596"/>
                </a:solidFill>
                <a:latin typeface="Arial"/>
              </a:rPr>
              <a:t>/</a:t>
            </a:r>
            <a:r>
              <a:rPr b="1" lang="zh-CN" sz="2800" spc="-1" strike="noStrike">
                <a:solidFill>
                  <a:srgbClr val="554596"/>
                </a:solidFill>
                <a:latin typeface="Arial"/>
              </a:rPr>
              <a:t>发育需求相关的特定健康风险</a:t>
            </a:r>
            <a:r>
              <a:rPr b="1" lang="en-GB" sz="2894" spc="-1" strike="noStrike" baseline="30000">
                <a:solidFill>
                  <a:srgbClr val="554596"/>
                </a:solidFill>
                <a:latin typeface="Arial"/>
              </a:rPr>
              <a:t>1-2</a:t>
            </a:r>
            <a:endParaRPr b="0" lang="en-US" sz="2890" spc="-1" strike="noStrike">
              <a:latin typeface="Arial"/>
            </a:endParaRPr>
          </a:p>
        </p:txBody>
      </p:sp>
      <p:sp>
        <p:nvSpPr>
          <p:cNvPr id="235" name="Rectangle 3"/>
          <p:cNvSpPr/>
          <p:nvPr/>
        </p:nvSpPr>
        <p:spPr>
          <a:xfrm>
            <a:off x="7121520" y="6366240"/>
            <a:ext cx="4537800" cy="378360"/>
          </a:xfrm>
          <a:prstGeom prst="rect">
            <a:avLst/>
          </a:prstGeom>
          <a:noFill/>
          <a:ln w="0">
            <a:noFill/>
          </a:ln>
        </p:spPr>
        <p:style>
          <a:lnRef idx="0"/>
          <a:fillRef idx="0"/>
          <a:effectRef idx="0"/>
          <a:fontRef idx="minor"/>
        </p:style>
        <p:txBody>
          <a:bodyPr lIns="38160" rIns="38160" tIns="25560" bIns="25560" anchor="ctr">
            <a:normAutofit fontScale="56000"/>
          </a:bodyPr>
          <a:p>
            <a:pPr algn="r">
              <a:lnSpc>
                <a:spcPct val="100000"/>
              </a:lnSpc>
              <a:buNone/>
            </a:pPr>
            <a:r>
              <a:rPr b="0" lang="en-GB" sz="1000" spc="-1" strike="noStrike">
                <a:solidFill>
                  <a:srgbClr val="a3a3a3"/>
                </a:solidFill>
                <a:latin typeface="Arial"/>
                <a:ea typeface="DejaVu Sans"/>
              </a:rPr>
              <a:t>NEC, necrotising </a:t>
            </a:r>
            <a:r>
              <a:rPr b="0" lang="en-GB" sz="900" spc="-1" strike="noStrike">
                <a:solidFill>
                  <a:srgbClr val="a3a3a3"/>
                </a:solidFill>
                <a:latin typeface="Arial"/>
                <a:ea typeface="DejaVu Sans"/>
              </a:rPr>
              <a:t>enterocolitis</a:t>
            </a:r>
            <a:endParaRPr b="0" lang="en-US" sz="900" spc="-1" strike="noStrike">
              <a:latin typeface="Arial"/>
            </a:endParaRPr>
          </a:p>
          <a:p>
            <a:pPr algn="r">
              <a:lnSpc>
                <a:spcPct val="100000"/>
              </a:lnSpc>
              <a:buNone/>
            </a:pPr>
            <a:r>
              <a:rPr b="0" lang="en-GB" sz="1000" spc="-1" strike="noStrike">
                <a:solidFill>
                  <a:srgbClr val="a3a3a3"/>
                </a:solidFill>
                <a:latin typeface="Arial"/>
                <a:ea typeface="DejaVu Sans"/>
              </a:rPr>
              <a:t>NEC, </a:t>
            </a:r>
            <a:r>
              <a:rPr b="0" lang="zh-CN" sz="1000" spc="-1" strike="noStrike">
                <a:solidFill>
                  <a:srgbClr val="a3a3a3"/>
                </a:solidFill>
                <a:latin typeface="Arial"/>
                <a:ea typeface="DejaVu Sans"/>
              </a:rPr>
              <a:t>坏死性</a:t>
            </a:r>
            <a:r>
              <a:rPr b="0" lang="zh-CN" sz="900" spc="-1" strike="noStrike">
                <a:solidFill>
                  <a:srgbClr val="a3a3a3"/>
                </a:solidFill>
                <a:latin typeface="Arial"/>
                <a:ea typeface="DejaVu Sans"/>
              </a:rPr>
              <a:t>肠炎</a:t>
            </a:r>
            <a:endParaRPr b="0" lang="en-US" sz="900" spc="-1" strike="noStrike">
              <a:latin typeface="Arial"/>
            </a:endParaRPr>
          </a:p>
          <a:p>
            <a:pPr algn="r">
              <a:lnSpc>
                <a:spcPct val="100000"/>
              </a:lnSpc>
              <a:buNone/>
            </a:pPr>
            <a:r>
              <a:rPr b="0" lang="en-GB" sz="900" spc="-1" strike="noStrike">
                <a:solidFill>
                  <a:srgbClr val="a3a3a3"/>
                </a:solidFill>
                <a:latin typeface="Arial"/>
                <a:ea typeface="DejaVu Sans"/>
              </a:rPr>
              <a:t>1. WHO 2012; 2. WHO 2020 (Born too soon: the global action report on preterm birth)</a:t>
            </a:r>
            <a:endParaRPr b="0" lang="en-US" sz="900" spc="-1" strike="noStrike">
              <a:latin typeface="Arial"/>
            </a:endParaRPr>
          </a:p>
          <a:p>
            <a:pPr algn="r">
              <a:lnSpc>
                <a:spcPct val="100000"/>
              </a:lnSpc>
              <a:buNone/>
            </a:pPr>
            <a:r>
              <a:rPr b="0" lang="en-GB" sz="900" spc="-1" strike="noStrike">
                <a:solidFill>
                  <a:srgbClr val="a3a3a3"/>
                </a:solidFill>
                <a:latin typeface="Arial"/>
                <a:ea typeface="DejaVu Sans"/>
              </a:rPr>
              <a:t>1. WHO 2012; 2. WHO 2020 (</a:t>
            </a:r>
            <a:r>
              <a:rPr b="0" lang="zh-CN" sz="900" spc="-1" strike="noStrike">
                <a:solidFill>
                  <a:srgbClr val="a3a3a3"/>
                </a:solidFill>
                <a:latin typeface="Arial"/>
                <a:ea typeface="DejaVu Sans"/>
              </a:rPr>
              <a:t>《出生过早：全球早产儿行动报告》</a:t>
            </a:r>
            <a:r>
              <a:rPr b="0" lang="en-GB" sz="900" spc="-1" strike="noStrike">
                <a:solidFill>
                  <a:srgbClr val="a3a3a3"/>
                </a:solidFill>
                <a:latin typeface="Arial"/>
                <a:ea typeface="DejaVu Sans"/>
              </a:rPr>
              <a:t>)</a:t>
            </a:r>
            <a:endParaRPr b="0" lang="en-US" sz="900" spc="-1" strike="noStrike">
              <a:latin typeface="Arial"/>
            </a:endParaRPr>
          </a:p>
        </p:txBody>
      </p:sp>
      <p:sp>
        <p:nvSpPr>
          <p:cNvPr id="236" name="Rounded Rectangle 100"/>
          <p:cNvSpPr/>
          <p:nvPr/>
        </p:nvSpPr>
        <p:spPr>
          <a:xfrm>
            <a:off x="1668600" y="4241520"/>
            <a:ext cx="252756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37" name="Rounded Rectangle 101"/>
          <p:cNvSpPr/>
          <p:nvPr/>
        </p:nvSpPr>
        <p:spPr>
          <a:xfrm>
            <a:off x="1668600" y="2412720"/>
            <a:ext cx="252756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38" name="TextBox 81"/>
          <p:cNvSpPr/>
          <p:nvPr/>
        </p:nvSpPr>
        <p:spPr>
          <a:xfrm>
            <a:off x="1785960" y="2496960"/>
            <a:ext cx="2305800" cy="515160"/>
          </a:xfrm>
          <a:prstGeom prst="rect">
            <a:avLst/>
          </a:prstGeom>
          <a:noFill/>
          <a:ln w="0">
            <a:noFill/>
          </a:ln>
        </p:spPr>
        <p:style>
          <a:lnRef idx="0"/>
          <a:fillRef idx="0"/>
          <a:effectRef idx="0"/>
          <a:fontRef idx="minor"/>
        </p:style>
        <p:txBody>
          <a:bodyPr lIns="38160" rIns="38160" tIns="25560" bIns="25560" anchor="ctr">
            <a:normAutofit fontScale="82000"/>
          </a:bodyPr>
          <a:p>
            <a:pPr algn="ctr">
              <a:lnSpc>
                <a:spcPct val="100000"/>
              </a:lnSpc>
              <a:buNone/>
            </a:pPr>
            <a:r>
              <a:rPr b="1" lang="en-GB" sz="1400" spc="-1" strike="noStrike">
                <a:solidFill>
                  <a:srgbClr val="666666"/>
                </a:solidFill>
                <a:latin typeface="Arial"/>
                <a:ea typeface="DejaVu Sans"/>
              </a:rPr>
              <a:t>Respiratory Distress Syndrome</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呼吸窘迫综合征</a:t>
            </a:r>
            <a:endParaRPr b="0" lang="en-US" sz="1400" spc="-1" strike="noStrike">
              <a:latin typeface="Arial"/>
            </a:endParaRPr>
          </a:p>
        </p:txBody>
      </p:sp>
      <p:sp>
        <p:nvSpPr>
          <p:cNvPr id="239" name="Rounded Rectangle 102"/>
          <p:cNvSpPr/>
          <p:nvPr/>
        </p:nvSpPr>
        <p:spPr>
          <a:xfrm>
            <a:off x="1668600" y="3327120"/>
            <a:ext cx="252756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40" name="TextBox 86"/>
          <p:cNvSpPr/>
          <p:nvPr/>
        </p:nvSpPr>
        <p:spPr>
          <a:xfrm>
            <a:off x="1811160" y="3411000"/>
            <a:ext cx="2305800" cy="515160"/>
          </a:xfrm>
          <a:prstGeom prst="rect">
            <a:avLst/>
          </a:prstGeom>
          <a:noFill/>
          <a:ln w="0">
            <a:noFill/>
          </a:ln>
        </p:spPr>
        <p:style>
          <a:lnRef idx="0"/>
          <a:fillRef idx="0"/>
          <a:effectRef idx="0"/>
          <a:fontRef idx="minor"/>
        </p:style>
        <p:txBody>
          <a:bodyPr lIns="38160" rIns="38160" tIns="25560" bIns="25560" anchor="ctr">
            <a:normAutofit fontScale="72000"/>
          </a:bodyPr>
          <a:p>
            <a:pPr algn="ctr">
              <a:lnSpc>
                <a:spcPct val="100000"/>
              </a:lnSpc>
              <a:buNone/>
            </a:pPr>
            <a:r>
              <a:rPr b="1" lang="en-GB" sz="1400" spc="-1" strike="noStrike">
                <a:solidFill>
                  <a:srgbClr val="666666"/>
                </a:solidFill>
                <a:latin typeface="Arial"/>
                <a:ea typeface="DejaVu Sans"/>
              </a:rPr>
              <a:t>Jaundice and higher risk for the brain</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黄疸和更高的脑损伤风险</a:t>
            </a:r>
            <a:endParaRPr b="0" lang="en-US" sz="1400" spc="-1" strike="noStrike">
              <a:latin typeface="Arial"/>
            </a:endParaRPr>
          </a:p>
        </p:txBody>
      </p:sp>
      <p:sp>
        <p:nvSpPr>
          <p:cNvPr id="241" name="Rounded Rectangle 103"/>
          <p:cNvSpPr/>
          <p:nvPr/>
        </p:nvSpPr>
        <p:spPr>
          <a:xfrm>
            <a:off x="1668600" y="5155560"/>
            <a:ext cx="252756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42" name="Textfeld 10"/>
          <p:cNvSpPr/>
          <p:nvPr/>
        </p:nvSpPr>
        <p:spPr>
          <a:xfrm>
            <a:off x="1903680" y="5249880"/>
            <a:ext cx="2080440" cy="515520"/>
          </a:xfrm>
          <a:prstGeom prst="rect">
            <a:avLst/>
          </a:prstGeom>
          <a:noFill/>
          <a:ln w="0">
            <a:noFill/>
          </a:ln>
        </p:spPr>
        <p:style>
          <a:lnRef idx="0"/>
          <a:fillRef idx="0"/>
          <a:effectRef idx="0"/>
          <a:fontRef idx="minor"/>
        </p:style>
        <p:txBody>
          <a:bodyPr lIns="38160" rIns="38160" tIns="25560" bIns="25560" anchor="t">
            <a:normAutofit fontScale="85000"/>
          </a:bodyPr>
          <a:p>
            <a:pPr algn="ctr">
              <a:lnSpc>
                <a:spcPct val="100000"/>
              </a:lnSpc>
              <a:buNone/>
            </a:pPr>
            <a:r>
              <a:rPr b="1" lang="en-GB" sz="1400" spc="-1" strike="noStrike">
                <a:solidFill>
                  <a:srgbClr val="666666"/>
                </a:solidFill>
                <a:latin typeface="Arial"/>
                <a:ea typeface="DejaVu Sans"/>
              </a:rPr>
              <a:t>Retinopathy of prematurity</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早产儿视网膜病变</a:t>
            </a:r>
            <a:endParaRPr b="0" lang="en-US" sz="1400" spc="-1" strike="noStrike">
              <a:latin typeface="Arial"/>
            </a:endParaRPr>
          </a:p>
        </p:txBody>
      </p:sp>
      <p:sp>
        <p:nvSpPr>
          <p:cNvPr id="243" name="Textfeld 14"/>
          <p:cNvSpPr/>
          <p:nvPr/>
        </p:nvSpPr>
        <p:spPr>
          <a:xfrm>
            <a:off x="1734840" y="4426560"/>
            <a:ext cx="2407320" cy="302040"/>
          </a:xfrm>
          <a:prstGeom prst="rect">
            <a:avLst/>
          </a:prstGeom>
          <a:noFill/>
          <a:ln w="0">
            <a:noFill/>
          </a:ln>
        </p:spPr>
        <p:style>
          <a:lnRef idx="0"/>
          <a:fillRef idx="0"/>
          <a:effectRef idx="0"/>
          <a:fontRef idx="minor"/>
        </p:style>
        <p:txBody>
          <a:bodyPr lIns="38160" rIns="38160" tIns="25560" bIns="25560" anchor="ctr">
            <a:normAutofit fontScale="58000"/>
          </a:bodyPr>
          <a:p>
            <a:pPr algn="ctr">
              <a:lnSpc>
                <a:spcPct val="100000"/>
              </a:lnSpc>
              <a:buNone/>
            </a:pPr>
            <a:r>
              <a:rPr b="1" lang="en-GB" sz="1400" spc="-1" strike="noStrike">
                <a:solidFill>
                  <a:srgbClr val="666666"/>
                </a:solidFill>
                <a:latin typeface="Arial"/>
                <a:ea typeface="DejaVu Sans"/>
              </a:rPr>
              <a:t>Anaemia of prematurity</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早产儿贫血</a:t>
            </a:r>
            <a:endParaRPr b="0" lang="en-US" sz="1400" spc="-1" strike="noStrike">
              <a:latin typeface="Arial"/>
            </a:endParaRPr>
          </a:p>
        </p:txBody>
      </p:sp>
      <p:sp>
        <p:nvSpPr>
          <p:cNvPr id="244" name="Rounded Rectangle 104"/>
          <p:cNvSpPr/>
          <p:nvPr/>
        </p:nvSpPr>
        <p:spPr>
          <a:xfrm>
            <a:off x="7978680" y="4241520"/>
            <a:ext cx="252540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45" name="Rounded Rectangle 106"/>
          <p:cNvSpPr/>
          <p:nvPr/>
        </p:nvSpPr>
        <p:spPr>
          <a:xfrm>
            <a:off x="7978680" y="3327120"/>
            <a:ext cx="2525400" cy="683280"/>
          </a:xfrm>
          <a:prstGeom prst="roundRect">
            <a:avLst>
              <a:gd name="adj" fmla="val 16667"/>
            </a:avLst>
          </a:prstGeom>
          <a:solidFill>
            <a:srgbClr val="ffffff"/>
          </a:solidFill>
          <a:ln w="19080">
            <a:solidFill>
              <a:srgbClr val="b1255f"/>
            </a:solidFill>
            <a:miter/>
          </a:ln>
        </p:spPr>
        <p:style>
          <a:lnRef idx="0"/>
          <a:fillRef idx="0"/>
          <a:effectRef idx="0"/>
          <a:fontRef idx="minor"/>
        </p:style>
      </p:sp>
      <p:sp>
        <p:nvSpPr>
          <p:cNvPr id="246" name="Textfeld 8"/>
          <p:cNvSpPr/>
          <p:nvPr/>
        </p:nvSpPr>
        <p:spPr>
          <a:xfrm>
            <a:off x="8051400" y="4443840"/>
            <a:ext cx="2405160" cy="302400"/>
          </a:xfrm>
          <a:prstGeom prst="rect">
            <a:avLst/>
          </a:prstGeom>
          <a:noFill/>
          <a:ln w="0">
            <a:noFill/>
          </a:ln>
        </p:spPr>
        <p:style>
          <a:lnRef idx="0"/>
          <a:fillRef idx="0"/>
          <a:effectRef idx="0"/>
          <a:fontRef idx="minor"/>
        </p:style>
        <p:txBody>
          <a:bodyPr lIns="38160" rIns="38160" tIns="25560" bIns="25560" anchor="t">
            <a:normAutofit fontScale="58000"/>
          </a:bodyPr>
          <a:p>
            <a:pPr algn="ctr">
              <a:lnSpc>
                <a:spcPct val="100000"/>
              </a:lnSpc>
              <a:buNone/>
            </a:pPr>
            <a:r>
              <a:rPr b="1" lang="en-GB" sz="1400" spc="-1" strike="noStrike">
                <a:solidFill>
                  <a:srgbClr val="666666"/>
                </a:solidFill>
                <a:latin typeface="Arial"/>
                <a:ea typeface="DejaVu Sans"/>
              </a:rPr>
              <a:t>Brain injury</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脑损伤</a:t>
            </a:r>
            <a:endParaRPr b="0" lang="en-US" sz="1400" spc="-1" strike="noStrike">
              <a:latin typeface="Arial"/>
            </a:endParaRPr>
          </a:p>
        </p:txBody>
      </p:sp>
      <p:sp>
        <p:nvSpPr>
          <p:cNvPr id="247" name="Textfeld 12"/>
          <p:cNvSpPr/>
          <p:nvPr/>
        </p:nvSpPr>
        <p:spPr>
          <a:xfrm>
            <a:off x="8047080" y="3521520"/>
            <a:ext cx="2405160" cy="302400"/>
          </a:xfrm>
          <a:prstGeom prst="rect">
            <a:avLst/>
          </a:prstGeom>
          <a:noFill/>
          <a:ln w="0">
            <a:noFill/>
          </a:ln>
        </p:spPr>
        <p:style>
          <a:lnRef idx="0"/>
          <a:fillRef idx="0"/>
          <a:effectRef idx="0"/>
          <a:fontRef idx="minor"/>
        </p:style>
        <p:txBody>
          <a:bodyPr lIns="38160" rIns="38160" tIns="25560" bIns="25560" anchor="t">
            <a:normAutofit fontScale="58000"/>
          </a:bodyPr>
          <a:p>
            <a:pPr algn="ctr">
              <a:lnSpc>
                <a:spcPct val="100000"/>
              </a:lnSpc>
              <a:buNone/>
            </a:pPr>
            <a:r>
              <a:rPr b="1" lang="en-GB" sz="1400" spc="-1" strike="noStrike">
                <a:solidFill>
                  <a:srgbClr val="666666"/>
                </a:solidFill>
                <a:latin typeface="Arial"/>
                <a:ea typeface="DejaVu Sans"/>
              </a:rPr>
              <a:t>Infections</a:t>
            </a:r>
            <a:endParaRPr b="0" lang="en-US" sz="1400" spc="-1" strike="noStrike">
              <a:latin typeface="Arial"/>
            </a:endParaRPr>
          </a:p>
          <a:p>
            <a:pPr algn="ctr">
              <a:lnSpc>
                <a:spcPct val="100000"/>
              </a:lnSpc>
              <a:buNone/>
            </a:pPr>
            <a:r>
              <a:rPr b="1" lang="zh-CN" sz="1400" spc="-1" strike="noStrike">
                <a:solidFill>
                  <a:srgbClr val="666666"/>
                </a:solidFill>
                <a:latin typeface="Arial"/>
                <a:ea typeface="DejaVu Sans"/>
              </a:rPr>
              <a:t>感染</a:t>
            </a:r>
            <a:endParaRPr b="0" lang="en-US" sz="1400" spc="-1" strike="noStrike">
              <a:latin typeface="Arial"/>
            </a:endParaRPr>
          </a:p>
        </p:txBody>
      </p:sp>
      <p:pic>
        <p:nvPicPr>
          <p:cNvPr id="248" name="Graphic 21" descr=""/>
          <p:cNvPicPr/>
          <p:nvPr/>
        </p:nvPicPr>
        <p:blipFill>
          <a:blip r:embed="rId1"/>
          <a:stretch/>
        </p:blipFill>
        <p:spPr>
          <a:xfrm>
            <a:off x="4449600" y="1663560"/>
            <a:ext cx="3276000" cy="3276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Rectangle 9"/>
          <p:cNvSpPr/>
          <p:nvPr/>
        </p:nvSpPr>
        <p:spPr>
          <a:xfrm>
            <a:off x="0" y="1832400"/>
            <a:ext cx="12191400" cy="4180680"/>
          </a:xfrm>
          <a:prstGeom prst="rect">
            <a:avLst/>
          </a:prstGeom>
          <a:solidFill>
            <a:srgbClr val="f2f2f2"/>
          </a:solidFill>
          <a:ln w="12600">
            <a:noFill/>
          </a:ln>
        </p:spPr>
        <p:style>
          <a:lnRef idx="0"/>
          <a:fillRef idx="0"/>
          <a:effectRef idx="0"/>
          <a:fontRef idx="minor"/>
        </p:style>
      </p:sp>
      <p:sp>
        <p:nvSpPr>
          <p:cNvPr id="250" name="PlaceHolder 1"/>
          <p:cNvSpPr>
            <a:spLocks noGrp="1"/>
          </p:cNvSpPr>
          <p:nvPr>
            <p:ph type="title"/>
          </p:nvPr>
        </p:nvSpPr>
        <p:spPr>
          <a:xfrm>
            <a:off x="838080" y="365040"/>
            <a:ext cx="703044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An immature GI system leads to specific health risks in preterm infants</a:t>
            </a:r>
            <a:r>
              <a:rPr b="0" lang="en-GB" sz="2894" spc="-1" strike="noStrike" baseline="30000">
                <a:solidFill>
                  <a:srgbClr val="554596"/>
                </a:solidFill>
                <a:latin typeface="Arial"/>
              </a:rPr>
              <a:t>1-5</a:t>
            </a:r>
            <a:endParaRPr b="0" lang="en-US" sz="2890" spc="-1" strike="noStrike">
              <a:latin typeface="Arial"/>
            </a:endParaRPr>
          </a:p>
          <a:p>
            <a:pPr>
              <a:lnSpc>
                <a:spcPct val="90000"/>
              </a:lnSpc>
              <a:buNone/>
            </a:pPr>
            <a:r>
              <a:rPr b="1" lang="zh-CN" sz="2800" spc="-1" strike="noStrike">
                <a:solidFill>
                  <a:srgbClr val="554596"/>
                </a:solidFill>
                <a:latin typeface="Arial"/>
              </a:rPr>
              <a:t>未成熟的胃肠道系统会导致早产儿特定的健康风险</a:t>
            </a:r>
            <a:r>
              <a:rPr b="0" lang="en-GB" sz="2894" spc="-1" strike="noStrike" baseline="30000">
                <a:solidFill>
                  <a:srgbClr val="554596"/>
                </a:solidFill>
                <a:latin typeface="Arial"/>
              </a:rPr>
              <a:t>1-5</a:t>
            </a:r>
            <a:endParaRPr b="0" lang="en-US" sz="2890" spc="-1" strike="noStrike">
              <a:latin typeface="Arial"/>
            </a:endParaRPr>
          </a:p>
        </p:txBody>
      </p:sp>
      <p:sp>
        <p:nvSpPr>
          <p:cNvPr id="251" name="Rectangle 3"/>
          <p:cNvSpPr/>
          <p:nvPr/>
        </p:nvSpPr>
        <p:spPr>
          <a:xfrm>
            <a:off x="5866560" y="6441840"/>
            <a:ext cx="5778360" cy="226080"/>
          </a:xfrm>
          <a:prstGeom prst="rect">
            <a:avLst/>
          </a:prstGeom>
          <a:noFill/>
          <a:ln w="0">
            <a:noFill/>
          </a:ln>
        </p:spPr>
        <p:style>
          <a:lnRef idx="0"/>
          <a:fillRef idx="0"/>
          <a:effectRef idx="0"/>
          <a:fontRef idx="minor"/>
        </p:style>
        <p:txBody>
          <a:bodyPr lIns="38160" rIns="38160" tIns="25560" bIns="25560" anchor="ctr">
            <a:normAutofit/>
          </a:bodyPr>
          <a:p>
            <a:pPr algn="r">
              <a:lnSpc>
                <a:spcPct val="100000"/>
              </a:lnSpc>
              <a:buNone/>
            </a:pPr>
            <a:r>
              <a:rPr b="0" lang="en-GB" sz="900" spc="-1" strike="noStrike">
                <a:solidFill>
                  <a:srgbClr val="a3a3a3"/>
                </a:solidFill>
                <a:latin typeface="Arial"/>
                <a:ea typeface="DejaVu Sans"/>
              </a:rPr>
              <a:t>1. Neu J, 2007; 2. Neu J, 2008; 3. Blackburn ST, 2013; 4. Omari TI and Rudolph CD, 2011; 5. Premji SS, 1998</a:t>
            </a:r>
            <a:endParaRPr b="0" lang="en-US" sz="900" spc="-1" strike="noStrike">
              <a:latin typeface="Arial"/>
            </a:endParaRPr>
          </a:p>
        </p:txBody>
      </p:sp>
      <p:sp>
        <p:nvSpPr>
          <p:cNvPr id="252" name="Abgerundetes Rechteck 9"/>
          <p:cNvSpPr/>
          <p:nvPr/>
        </p:nvSpPr>
        <p:spPr>
          <a:xfrm>
            <a:off x="930960" y="3304440"/>
            <a:ext cx="3091680" cy="1428480"/>
          </a:xfrm>
          <a:prstGeom prst="roundRect">
            <a:avLst>
              <a:gd name="adj" fmla="val 10129"/>
            </a:avLst>
          </a:prstGeom>
          <a:solidFill>
            <a:srgbClr val="ffffff"/>
          </a:solidFill>
          <a:ln w="12600">
            <a:solidFill>
              <a:srgbClr val="554596"/>
            </a:solidFill>
            <a:miter/>
          </a:ln>
        </p:spPr>
        <p:style>
          <a:lnRef idx="0"/>
          <a:fillRef idx="0"/>
          <a:effectRef idx="0"/>
          <a:fontRef idx="minor"/>
        </p:style>
        <p:txBody>
          <a:bodyPr lIns="38160" rIns="38160" tIns="25560" bIns="25560" anchor="ctr">
            <a:normAutofit/>
          </a:bodyPr>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Higher vulnerability to </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对</a:t>
            </a:r>
            <a:r>
              <a:rPr b="0" lang="en-GB" sz="1400" spc="-1" strike="noStrike">
                <a:solidFill>
                  <a:srgbClr val="666666"/>
                </a:solidFill>
                <a:latin typeface="Arial"/>
                <a:ea typeface="DejaVu Sans"/>
              </a:rPr>
              <a:t>...</a:t>
            </a:r>
            <a:r>
              <a:rPr b="0" lang="zh-CN" sz="1400" spc="-1" strike="noStrike">
                <a:solidFill>
                  <a:srgbClr val="666666"/>
                </a:solidFill>
                <a:latin typeface="Arial"/>
                <a:ea typeface="DejaVu Sans"/>
              </a:rPr>
              <a:t>更高的易感性</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antigens and pathogens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抗原和病原体</a:t>
            </a:r>
            <a:endParaRPr b="0" lang="en-US" sz="1400" spc="-1" strike="noStrike">
              <a:latin typeface="Arial"/>
            </a:endParaRPr>
          </a:p>
        </p:txBody>
      </p:sp>
      <p:sp>
        <p:nvSpPr>
          <p:cNvPr id="253" name="Abgerundetes Rechteck 9"/>
          <p:cNvSpPr/>
          <p:nvPr/>
        </p:nvSpPr>
        <p:spPr>
          <a:xfrm>
            <a:off x="4623840" y="3304440"/>
            <a:ext cx="3091680" cy="1428480"/>
          </a:xfrm>
          <a:prstGeom prst="roundRect">
            <a:avLst>
              <a:gd name="adj" fmla="val 10596"/>
            </a:avLst>
          </a:prstGeom>
          <a:solidFill>
            <a:srgbClr val="ffffff"/>
          </a:solidFill>
          <a:ln w="12600">
            <a:solidFill>
              <a:srgbClr val="554596"/>
            </a:solidFill>
            <a:miter/>
          </a:ln>
        </p:spPr>
        <p:style>
          <a:lnRef idx="0"/>
          <a:fillRef idx="0"/>
          <a:effectRef idx="0"/>
          <a:fontRef idx="minor"/>
        </p:style>
        <p:txBody>
          <a:bodyPr lIns="38160" rIns="38160" tIns="25560" bIns="25560" anchor="ctr">
            <a:normAutofit/>
          </a:bodyPr>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Immature digestion of lactose, protein and fat</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乳糖、蛋白质和脂肪的消化不成熟</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Limited glucose absorption</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葡萄糖吸收有限</a:t>
            </a:r>
            <a:endParaRPr b="0" lang="en-US" sz="1400" spc="-1" strike="noStrike">
              <a:latin typeface="Arial"/>
            </a:endParaRPr>
          </a:p>
        </p:txBody>
      </p:sp>
      <p:sp>
        <p:nvSpPr>
          <p:cNvPr id="254" name="Abgerundetes Rechteck 9"/>
          <p:cNvSpPr/>
          <p:nvPr/>
        </p:nvSpPr>
        <p:spPr>
          <a:xfrm>
            <a:off x="8319960" y="3304440"/>
            <a:ext cx="3091680" cy="1428480"/>
          </a:xfrm>
          <a:prstGeom prst="roundRect">
            <a:avLst>
              <a:gd name="adj" fmla="val 9195"/>
            </a:avLst>
          </a:prstGeom>
          <a:solidFill>
            <a:srgbClr val="ffffff"/>
          </a:solidFill>
          <a:ln w="12600">
            <a:solidFill>
              <a:srgbClr val="554596"/>
            </a:solidFill>
            <a:miter/>
          </a:ln>
        </p:spPr>
        <p:style>
          <a:lnRef idx="0"/>
          <a:fillRef idx="0"/>
          <a:effectRef idx="0"/>
          <a:fontRef idx="minor"/>
        </p:style>
        <p:txBody>
          <a:bodyPr lIns="38160" rIns="38160" tIns="25560" bIns="25560" anchor="ctr">
            <a:normAutofit fontScale="61000"/>
          </a:bodyPr>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Poor suck-swallow-coordination</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吸吮</a:t>
            </a:r>
            <a:r>
              <a:rPr b="0" lang="en-GB" sz="1400" spc="-1" strike="noStrike">
                <a:solidFill>
                  <a:srgbClr val="5c5c5c"/>
                </a:solidFill>
                <a:latin typeface="Arial"/>
                <a:ea typeface="DejaVu Sans"/>
              </a:rPr>
              <a:t>-</a:t>
            </a:r>
            <a:r>
              <a:rPr b="0" lang="zh-CN" sz="1400" spc="-1" strike="noStrike">
                <a:solidFill>
                  <a:srgbClr val="5c5c5c"/>
                </a:solidFill>
                <a:latin typeface="Arial"/>
                <a:ea typeface="DejaVu Sans"/>
              </a:rPr>
              <a:t>吞咽协调不良</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Inefficient oesophageal motility</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食管运动效率低下</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Delayed gastric emptying</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胃排空延迟</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Slow intestinal transit</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肠道传输缓慢</a:t>
            </a:r>
            <a:endParaRPr b="0" lang="en-US" sz="1400" spc="-1" strike="noStrike">
              <a:latin typeface="Arial"/>
            </a:endParaRPr>
          </a:p>
        </p:txBody>
      </p:sp>
      <p:sp>
        <p:nvSpPr>
          <p:cNvPr id="255" name="Abgerundetes Rechteck 13"/>
          <p:cNvSpPr/>
          <p:nvPr/>
        </p:nvSpPr>
        <p:spPr>
          <a:xfrm>
            <a:off x="933840" y="4995720"/>
            <a:ext cx="3085920" cy="681120"/>
          </a:xfrm>
          <a:prstGeom prst="roundRect">
            <a:avLst>
              <a:gd name="adj" fmla="val 16667"/>
            </a:avLst>
          </a:prstGeom>
          <a:solidFill>
            <a:srgbClr val="b1255f"/>
          </a:solidFill>
          <a:ln w="2844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Infection, allergy, NEC</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感染、过敏、</a:t>
            </a:r>
            <a:r>
              <a:rPr b="1" lang="en-GB" sz="1400" spc="-1" strike="noStrike">
                <a:solidFill>
                  <a:srgbClr val="ffffff"/>
                </a:solidFill>
                <a:latin typeface="Arial"/>
                <a:ea typeface="DejaVu Sans"/>
              </a:rPr>
              <a:t>NEC</a:t>
            </a:r>
            <a:endParaRPr b="0" lang="en-US" sz="1400" spc="-1" strike="noStrike">
              <a:latin typeface="Arial"/>
            </a:endParaRPr>
          </a:p>
        </p:txBody>
      </p:sp>
      <p:sp>
        <p:nvSpPr>
          <p:cNvPr id="256" name="Abgerundetes Rechteck 13"/>
          <p:cNvSpPr/>
          <p:nvPr/>
        </p:nvSpPr>
        <p:spPr>
          <a:xfrm>
            <a:off x="4627080" y="4995720"/>
            <a:ext cx="3085920" cy="681120"/>
          </a:xfrm>
          <a:prstGeom prst="roundRect">
            <a:avLst>
              <a:gd name="adj" fmla="val 16667"/>
            </a:avLst>
          </a:prstGeom>
          <a:solidFill>
            <a:srgbClr val="b1255f"/>
          </a:solidFill>
          <a:ln w="28440">
            <a:noFill/>
          </a:ln>
        </p:spPr>
        <p:style>
          <a:lnRef idx="0"/>
          <a:fillRef idx="0"/>
          <a:effectRef idx="0"/>
          <a:fontRef idx="minor"/>
        </p:style>
        <p:txBody>
          <a:bodyPr lIns="38160" rIns="38160" tIns="25560" bIns="25560" anchor="ctr">
            <a:normAutofit fontScale="98000"/>
          </a:bodyPr>
          <a:p>
            <a:pPr algn="ctr">
              <a:lnSpc>
                <a:spcPct val="100000"/>
              </a:lnSpc>
              <a:buNone/>
            </a:pPr>
            <a:r>
              <a:rPr b="1" lang="en-GB" sz="1400" spc="-1" strike="noStrike">
                <a:solidFill>
                  <a:srgbClr val="ffffff"/>
                </a:solidFill>
                <a:latin typeface="Arial"/>
                <a:ea typeface="DejaVu Sans"/>
              </a:rPr>
              <a:t>Feeding difficulties, risk of insufficient nutrient intakes</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喂养困难，营养摄入不足的风险</a:t>
            </a:r>
            <a:endParaRPr b="0" lang="en-US" sz="1400" spc="-1" strike="noStrike">
              <a:latin typeface="Arial"/>
            </a:endParaRPr>
          </a:p>
        </p:txBody>
      </p:sp>
      <p:sp>
        <p:nvSpPr>
          <p:cNvPr id="257" name="Abgerundetes Rechteck 13"/>
          <p:cNvSpPr/>
          <p:nvPr/>
        </p:nvSpPr>
        <p:spPr>
          <a:xfrm>
            <a:off x="8323200" y="4985640"/>
            <a:ext cx="3085920" cy="681120"/>
          </a:xfrm>
          <a:prstGeom prst="roundRect">
            <a:avLst>
              <a:gd name="adj" fmla="val 16667"/>
            </a:avLst>
          </a:prstGeom>
          <a:solidFill>
            <a:srgbClr val="b1255f"/>
          </a:solidFill>
          <a:ln w="2844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Feeding intolerance</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喂养不耐受</a:t>
            </a:r>
            <a:endParaRPr b="0" lang="en-US" sz="1400" spc="-1" strike="noStrike">
              <a:latin typeface="Arial"/>
            </a:endParaRPr>
          </a:p>
        </p:txBody>
      </p:sp>
      <p:sp>
        <p:nvSpPr>
          <p:cNvPr id="258" name="TextBox 4"/>
          <p:cNvSpPr/>
          <p:nvPr/>
        </p:nvSpPr>
        <p:spPr>
          <a:xfrm>
            <a:off x="860040" y="1919160"/>
            <a:ext cx="2475720" cy="332640"/>
          </a:xfrm>
          <a:prstGeom prst="rect">
            <a:avLst/>
          </a:prstGeom>
          <a:noFill/>
          <a:ln w="0">
            <a:noFill/>
          </a:ln>
        </p:spPr>
        <p:style>
          <a:lnRef idx="0"/>
          <a:fillRef idx="0"/>
          <a:effectRef idx="0"/>
          <a:fontRef idx="minor"/>
        </p:style>
        <p:txBody>
          <a:bodyPr lIns="38160" rIns="38160" tIns="25560" bIns="25560" anchor="t">
            <a:normAutofit fontScale="58000"/>
          </a:bodyPr>
          <a:p>
            <a:pPr>
              <a:lnSpc>
                <a:spcPct val="100000"/>
              </a:lnSpc>
              <a:buNone/>
            </a:pPr>
            <a:r>
              <a:rPr b="1" lang="en-US" sz="1600" spc="-1" strike="noStrike">
                <a:solidFill>
                  <a:srgbClr val="554596"/>
                </a:solidFill>
                <a:latin typeface="Arial"/>
                <a:ea typeface="DejaVu Sans"/>
              </a:rPr>
              <a:t>Gastrointestinal system</a:t>
            </a:r>
            <a:endParaRPr b="0" lang="en-US" sz="1600" spc="-1" strike="noStrike">
              <a:latin typeface="Arial"/>
            </a:endParaRPr>
          </a:p>
          <a:p>
            <a:pPr>
              <a:lnSpc>
                <a:spcPct val="100000"/>
              </a:lnSpc>
              <a:buNone/>
            </a:pPr>
            <a:r>
              <a:rPr b="1" lang="zh-CN" sz="1600" spc="-1" strike="noStrike">
                <a:solidFill>
                  <a:srgbClr val="554596"/>
                </a:solidFill>
                <a:latin typeface="Arial"/>
                <a:ea typeface="DejaVu Sans"/>
              </a:rPr>
              <a:t>胃肠道系统</a:t>
            </a:r>
            <a:endParaRPr b="0" lang="en-US" sz="1600" spc="-1" strike="noStrike">
              <a:latin typeface="Arial"/>
            </a:endParaRPr>
          </a:p>
        </p:txBody>
      </p:sp>
      <p:sp>
        <p:nvSpPr>
          <p:cNvPr id="259" name="TextBox 8"/>
          <p:cNvSpPr/>
          <p:nvPr/>
        </p:nvSpPr>
        <p:spPr>
          <a:xfrm>
            <a:off x="8914680" y="6186240"/>
            <a:ext cx="2750040" cy="241560"/>
          </a:xfrm>
          <a:prstGeom prst="rect">
            <a:avLst/>
          </a:prstGeom>
          <a:noFill/>
          <a:ln w="0">
            <a:noFill/>
          </a:ln>
        </p:spPr>
        <p:style>
          <a:lnRef idx="0"/>
          <a:fillRef idx="0"/>
          <a:effectRef idx="0"/>
          <a:fontRef idx="minor"/>
        </p:style>
        <p:txBody>
          <a:bodyPr lIns="38160" rIns="38160" tIns="25560" bIns="25560" anchor="t">
            <a:normAutofit fontScale="63000"/>
          </a:bodyPr>
          <a:p>
            <a:pPr algn="r">
              <a:lnSpc>
                <a:spcPct val="100000"/>
              </a:lnSpc>
              <a:buNone/>
            </a:pPr>
            <a:r>
              <a:rPr b="0" lang="en-GB" sz="900" spc="-1" strike="noStrike">
                <a:solidFill>
                  <a:srgbClr val="a3a3a3"/>
                </a:solidFill>
                <a:latin typeface="Arial"/>
                <a:ea typeface="DejaVu Sans"/>
              </a:rPr>
              <a:t>GI, gastrointestinal; NEC, necrotising enterocolitis</a:t>
            </a:r>
            <a:r>
              <a:rPr b="0" lang="en-GB" sz="1000" spc="-1" strike="noStrike">
                <a:solidFill>
                  <a:srgbClr val="a3a3a3"/>
                </a:solidFill>
                <a:latin typeface="Arial"/>
                <a:ea typeface="DejaVu Sans"/>
              </a:rPr>
              <a:t>.</a:t>
            </a:r>
            <a:endParaRPr b="0" lang="en-US" sz="1000" spc="-1" strike="noStrike">
              <a:latin typeface="Arial"/>
            </a:endParaRPr>
          </a:p>
          <a:p>
            <a:pPr algn="r">
              <a:lnSpc>
                <a:spcPct val="100000"/>
              </a:lnSpc>
              <a:buNone/>
            </a:pPr>
            <a:r>
              <a:rPr b="0" lang="en-GB" sz="900" spc="-1" strike="noStrike">
                <a:solidFill>
                  <a:srgbClr val="a3a3a3"/>
                </a:solidFill>
                <a:latin typeface="Arial"/>
                <a:ea typeface="DejaVu Sans"/>
              </a:rPr>
              <a:t>GI</a:t>
            </a:r>
            <a:r>
              <a:rPr b="0" lang="zh-CN" sz="900" spc="-1" strike="noStrike">
                <a:solidFill>
                  <a:srgbClr val="a3a3a3"/>
                </a:solidFill>
                <a:latin typeface="Arial"/>
                <a:ea typeface="DejaVu Sans"/>
              </a:rPr>
              <a:t>，胃肠道；</a:t>
            </a:r>
            <a:r>
              <a:rPr b="0" lang="en-GB" sz="900" spc="-1" strike="noStrike">
                <a:solidFill>
                  <a:srgbClr val="a3a3a3"/>
                </a:solidFill>
                <a:latin typeface="Arial"/>
                <a:ea typeface="DejaVu Sans"/>
              </a:rPr>
              <a:t>NEC</a:t>
            </a:r>
            <a:r>
              <a:rPr b="0" lang="zh-CN" sz="900" spc="-1" strike="noStrike">
                <a:solidFill>
                  <a:srgbClr val="a3a3a3"/>
                </a:solidFill>
                <a:latin typeface="Arial"/>
                <a:ea typeface="DejaVu Sans"/>
              </a:rPr>
              <a:t>，坏死性小肠结肠炎</a:t>
            </a:r>
            <a:r>
              <a:rPr b="0" lang="en-GB" sz="1000" spc="-1" strike="noStrike">
                <a:solidFill>
                  <a:srgbClr val="a3a3a3"/>
                </a:solidFill>
                <a:latin typeface="Arial"/>
                <a:ea typeface="DejaVu Sans"/>
              </a:rPr>
              <a:t>.</a:t>
            </a:r>
            <a:endParaRPr b="0" lang="en-US" sz="1000" spc="-1" strike="noStrike">
              <a:latin typeface="Arial"/>
            </a:endParaRPr>
          </a:p>
        </p:txBody>
      </p:sp>
      <p:sp>
        <p:nvSpPr>
          <p:cNvPr id="260" name="Pfeil nach unten 19"/>
          <p:cNvSpPr/>
          <p:nvPr/>
        </p:nvSpPr>
        <p:spPr>
          <a:xfrm>
            <a:off x="2241720" y="474012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1" name="Pfeil nach unten 19"/>
          <p:cNvSpPr/>
          <p:nvPr/>
        </p:nvSpPr>
        <p:spPr>
          <a:xfrm>
            <a:off x="5934600" y="474012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2" name="Pfeil nach unten 19"/>
          <p:cNvSpPr/>
          <p:nvPr/>
        </p:nvSpPr>
        <p:spPr>
          <a:xfrm>
            <a:off x="9630720" y="474012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3" name="Pfeil nach unten 19"/>
          <p:cNvSpPr/>
          <p:nvPr/>
        </p:nvSpPr>
        <p:spPr>
          <a:xfrm>
            <a:off x="2241720" y="30470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4" name="Abgerundetes Rechteck 5"/>
          <p:cNvSpPr/>
          <p:nvPr/>
        </p:nvSpPr>
        <p:spPr>
          <a:xfrm>
            <a:off x="930960" y="2385000"/>
            <a:ext cx="3091680" cy="681120"/>
          </a:xfrm>
          <a:prstGeom prst="roundRect">
            <a:avLst>
              <a:gd name="adj" fmla="val 16667"/>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Immature gut barrier</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未成熟的肠道屏障</a:t>
            </a:r>
            <a:endParaRPr b="0" lang="en-US" sz="1400" spc="-1" strike="noStrike">
              <a:latin typeface="Arial"/>
            </a:endParaRPr>
          </a:p>
        </p:txBody>
      </p:sp>
      <p:sp>
        <p:nvSpPr>
          <p:cNvPr id="265" name="Pfeil nach unten 19"/>
          <p:cNvSpPr/>
          <p:nvPr/>
        </p:nvSpPr>
        <p:spPr>
          <a:xfrm>
            <a:off x="5934600" y="30470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6" name="Abgerundetes Rechteck 5"/>
          <p:cNvSpPr/>
          <p:nvPr/>
        </p:nvSpPr>
        <p:spPr>
          <a:xfrm>
            <a:off x="4623840" y="2385000"/>
            <a:ext cx="3091680" cy="681120"/>
          </a:xfrm>
          <a:prstGeom prst="roundRect">
            <a:avLst>
              <a:gd name="adj" fmla="val 16667"/>
            </a:avLst>
          </a:prstGeom>
          <a:solidFill>
            <a:srgbClr val="5d7de1"/>
          </a:solidFill>
          <a:ln w="12600">
            <a:noFill/>
          </a:ln>
        </p:spPr>
        <p:style>
          <a:lnRef idx="0"/>
          <a:fillRef idx="0"/>
          <a:effectRef idx="0"/>
          <a:fontRef idx="minor"/>
        </p:style>
        <p:txBody>
          <a:bodyPr lIns="38160" rIns="38160" tIns="25560" bIns="25560" anchor="ctr">
            <a:normAutofit fontScale="73000"/>
          </a:bodyPr>
          <a:p>
            <a:pPr algn="ctr">
              <a:lnSpc>
                <a:spcPct val="100000"/>
              </a:lnSpc>
              <a:buNone/>
            </a:pPr>
            <a:r>
              <a:rPr b="1" lang="en-GB" sz="1400" spc="-1" strike="noStrike">
                <a:solidFill>
                  <a:srgbClr val="ffffff"/>
                </a:solidFill>
                <a:latin typeface="Arial"/>
                <a:ea typeface="DejaVu Sans"/>
              </a:rPr>
              <a:t>Inefficient digestion</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消化效率低下</a:t>
            </a:r>
            <a:endParaRPr b="0" lang="en-US" sz="1400" spc="-1" strike="noStrike">
              <a:latin typeface="Arial"/>
            </a:endParaRPr>
          </a:p>
          <a:p>
            <a:pPr algn="ctr">
              <a:lnSpc>
                <a:spcPct val="100000"/>
              </a:lnSpc>
              <a:buNone/>
            </a:pPr>
            <a:r>
              <a:rPr b="1" lang="en-GB" sz="1400" spc="-1" strike="noStrike">
                <a:solidFill>
                  <a:srgbClr val="ffffff"/>
                </a:solidFill>
                <a:latin typeface="Arial"/>
                <a:ea typeface="DejaVu Sans"/>
              </a:rPr>
              <a:t>and absorption</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和吸收</a:t>
            </a:r>
            <a:endParaRPr b="0" lang="en-US" sz="1400" spc="-1" strike="noStrike">
              <a:latin typeface="Arial"/>
            </a:endParaRPr>
          </a:p>
        </p:txBody>
      </p:sp>
      <p:sp>
        <p:nvSpPr>
          <p:cNvPr id="267" name="Pfeil nach unten 19"/>
          <p:cNvSpPr/>
          <p:nvPr/>
        </p:nvSpPr>
        <p:spPr>
          <a:xfrm>
            <a:off x="9630720" y="30470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68" name="Abgerundetes Rechteck 5"/>
          <p:cNvSpPr/>
          <p:nvPr/>
        </p:nvSpPr>
        <p:spPr>
          <a:xfrm>
            <a:off x="8319960" y="2385000"/>
            <a:ext cx="3091680" cy="681120"/>
          </a:xfrm>
          <a:prstGeom prst="roundRect">
            <a:avLst>
              <a:gd name="adj" fmla="val 16667"/>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Immature GI motor functions</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未成熟的胃肠道运动功能</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feil nach unten 19"/>
          <p:cNvSpPr/>
          <p:nvPr/>
        </p:nvSpPr>
        <p:spPr>
          <a:xfrm rot="16200000">
            <a:off x="3675240" y="351216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70" name="Abgerundetes Rechteck 9"/>
          <p:cNvSpPr/>
          <p:nvPr/>
        </p:nvSpPr>
        <p:spPr>
          <a:xfrm>
            <a:off x="860040" y="2870640"/>
            <a:ext cx="2892600" cy="3002040"/>
          </a:xfrm>
          <a:prstGeom prst="roundRect">
            <a:avLst>
              <a:gd name="adj" fmla="val 3823"/>
            </a:avLst>
          </a:prstGeom>
          <a:solidFill>
            <a:srgbClr val="ffffff"/>
          </a:solidFill>
          <a:ln w="19080">
            <a:solidFill>
              <a:srgbClr val="b1255f"/>
            </a:solidFill>
            <a:round/>
          </a:ln>
        </p:spPr>
        <p:style>
          <a:lnRef idx="0"/>
          <a:fillRef idx="0"/>
          <a:effectRef idx="0"/>
          <a:fontRef idx="minor"/>
        </p:style>
        <p:txBody>
          <a:bodyPr lIns="38160" rIns="38160" tIns="25560" bIns="25560" anchor="ctr">
            <a:normAutofit/>
          </a:bodyPr>
          <a:p>
            <a:pPr>
              <a:lnSpc>
                <a:spcPct val="100000"/>
              </a:lnSpc>
              <a:spcAft>
                <a:spcPts val="601"/>
              </a:spcAft>
              <a:buNone/>
            </a:pPr>
            <a:r>
              <a:rPr b="1" lang="en-GB" sz="1400" spc="-1" strike="noStrike">
                <a:solidFill>
                  <a:srgbClr val="666666"/>
                </a:solidFill>
                <a:latin typeface="Arial"/>
                <a:ea typeface="DejaVu Sans"/>
              </a:rPr>
              <a:t>Internal risk factors</a:t>
            </a:r>
            <a:r>
              <a:rPr b="1" lang="en-GB" sz="1446" spc="-1" strike="noStrike" baseline="30000">
                <a:solidFill>
                  <a:srgbClr val="666666"/>
                </a:solidFill>
                <a:latin typeface="Arial"/>
                <a:ea typeface="DejaVu Sans"/>
              </a:rPr>
              <a:t>7-10</a:t>
            </a:r>
            <a:endParaRPr b="0" lang="en-US" sz="1450" spc="-1" strike="noStrike">
              <a:latin typeface="Arial"/>
            </a:endParaRPr>
          </a:p>
          <a:p>
            <a:pPr>
              <a:lnSpc>
                <a:spcPct val="100000"/>
              </a:lnSpc>
              <a:spcAft>
                <a:spcPts val="601"/>
              </a:spcAft>
              <a:buNone/>
            </a:pPr>
            <a:r>
              <a:rPr b="1" lang="zh-CN" sz="1400" spc="-1" strike="noStrike">
                <a:solidFill>
                  <a:srgbClr val="666666"/>
                </a:solidFill>
                <a:latin typeface="Arial"/>
                <a:ea typeface="DejaVu Sans"/>
              </a:rPr>
              <a:t>内部风险因素</a:t>
            </a:r>
            <a:r>
              <a:rPr b="1" lang="en-GB" sz="1446" spc="-1" strike="noStrike" baseline="30000">
                <a:solidFill>
                  <a:srgbClr val="666666"/>
                </a:solidFill>
                <a:latin typeface="Arial"/>
                <a:ea typeface="DejaVu Sans"/>
              </a:rPr>
              <a:t>7-10</a:t>
            </a:r>
            <a:endParaRPr b="0" lang="en-US" sz="145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Gestational age</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孕周</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Birth weight</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出生体重</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Genetics</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遗传</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In utero colonisation</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宫内定植</a:t>
            </a:r>
            <a:endParaRPr b="0" lang="en-US" sz="1400" spc="-1" strike="noStrike">
              <a:latin typeface="Arial"/>
            </a:endParaRPr>
          </a:p>
        </p:txBody>
      </p:sp>
      <p:sp>
        <p:nvSpPr>
          <p:cNvPr id="271" name="PlaceHolder 1"/>
          <p:cNvSpPr>
            <a:spLocks noGrp="1"/>
          </p:cNvSpPr>
          <p:nvPr>
            <p:ph type="title"/>
          </p:nvPr>
        </p:nvSpPr>
        <p:spPr>
          <a:xfrm>
            <a:off x="838080" y="365040"/>
            <a:ext cx="1062792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A disturbed microbial colonisation of the GI tract contributes to feeding intolerance of preterm infants</a:t>
            </a:r>
            <a:r>
              <a:rPr b="0" lang="en-GB" sz="2894" spc="-1" strike="noStrike" baseline="30000">
                <a:solidFill>
                  <a:srgbClr val="554596"/>
                </a:solidFill>
                <a:latin typeface="Arial"/>
              </a:rPr>
              <a:t>1-8</a:t>
            </a:r>
            <a:endParaRPr b="0" lang="en-US" sz="2890" spc="-1" strike="noStrike">
              <a:latin typeface="Arial"/>
            </a:endParaRPr>
          </a:p>
          <a:p>
            <a:pPr>
              <a:lnSpc>
                <a:spcPct val="90000"/>
              </a:lnSpc>
              <a:buNone/>
            </a:pPr>
            <a:r>
              <a:rPr b="1" lang="zh-CN" sz="2800" spc="-1" strike="noStrike">
                <a:solidFill>
                  <a:srgbClr val="554596"/>
                </a:solidFill>
                <a:latin typeface="Arial"/>
              </a:rPr>
              <a:t>肠道微生物群的紊乱定植导致早产儿喂养不耐受</a:t>
            </a:r>
            <a:r>
              <a:rPr b="0" lang="en-GB" sz="2894" spc="-1" strike="noStrike" baseline="30000">
                <a:solidFill>
                  <a:srgbClr val="554596"/>
                </a:solidFill>
                <a:latin typeface="Arial"/>
              </a:rPr>
              <a:t>1-8</a:t>
            </a:r>
            <a:endParaRPr b="0" lang="en-US" sz="2890" spc="-1" strike="noStrike">
              <a:latin typeface="Arial"/>
            </a:endParaRPr>
          </a:p>
        </p:txBody>
      </p:sp>
      <p:sp>
        <p:nvSpPr>
          <p:cNvPr id="272" name="Rectangle 3"/>
          <p:cNvSpPr/>
          <p:nvPr/>
        </p:nvSpPr>
        <p:spPr>
          <a:xfrm>
            <a:off x="3987720" y="6373080"/>
            <a:ext cx="7771680" cy="332280"/>
          </a:xfrm>
          <a:prstGeom prst="rect">
            <a:avLst/>
          </a:prstGeom>
          <a:noFill/>
          <a:ln w="0">
            <a:noFill/>
          </a:ln>
        </p:spPr>
        <p:style>
          <a:lnRef idx="0"/>
          <a:fillRef idx="0"/>
          <a:effectRef idx="0"/>
          <a:fontRef idx="minor"/>
        </p:style>
        <p:txBody>
          <a:bodyPr lIns="38160" rIns="38160" tIns="25560" bIns="25560" anchor="ctr">
            <a:normAutofit fontScale="57000"/>
          </a:bodyPr>
          <a:p>
            <a:pPr algn="r">
              <a:lnSpc>
                <a:spcPct val="100000"/>
              </a:lnSpc>
              <a:buNone/>
            </a:pPr>
            <a:r>
              <a:rPr b="0" lang="en-GB" sz="800" spc="-1" strike="noStrike">
                <a:solidFill>
                  <a:srgbClr val="a3a3a3"/>
                </a:solidFill>
                <a:latin typeface="Arial"/>
                <a:ea typeface="DejaVu Sans"/>
              </a:rPr>
              <a:t>1. Di Mauro A et al., 2013; 2. Ford SL et al., 2019; 3. Fanaro S, 2013; 4. Senterre T, 2014; 5. Fouhy F et al., 2019; 6. Yuan Z et al., 2019;</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Di Mauro A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2013</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 Ford SL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2019</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3. Fanaro S</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2013</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4. Senterre T</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2014</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5. Fouhy F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2019</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6. Yuan Z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2019</a:t>
            </a:r>
            <a:r>
              <a:rPr b="0" lang="zh-CN" sz="800" spc="-1" strike="noStrike">
                <a:solidFill>
                  <a:srgbClr val="a3a3a3"/>
                </a:solidFill>
                <a:latin typeface="Arial"/>
                <a:ea typeface="DejaVu Sans"/>
              </a:rPr>
              <a:t>；</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 </a:t>
            </a:r>
            <a:r>
              <a:rPr b="0" lang="en-GB" sz="800" spc="-1" strike="noStrike">
                <a:solidFill>
                  <a:srgbClr val="a3a3a3"/>
                </a:solidFill>
                <a:latin typeface="Arial"/>
                <a:ea typeface="DejaVu Sans"/>
              </a:rPr>
              <a:t>7. Collado C et al., 2015; 8. Hendrickx JGE et al., 2019; 9. Lenfestey MW and Neu J, 2018; 10. Unger S et al., 2015; 11. Greenwood C et al., 2014. </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7. Collado C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2015</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8. Hendrickx JGE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2019</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9. Lenfestey MW </a:t>
            </a:r>
            <a:r>
              <a:rPr b="0" lang="zh-CN" sz="800" spc="-1" strike="noStrike">
                <a:solidFill>
                  <a:srgbClr val="a3a3a3"/>
                </a:solidFill>
                <a:latin typeface="Arial"/>
                <a:ea typeface="DejaVu Sans"/>
              </a:rPr>
              <a:t>和 </a:t>
            </a:r>
            <a:r>
              <a:rPr b="0" lang="en-GB" sz="800" spc="-1" strike="noStrike">
                <a:solidFill>
                  <a:srgbClr val="a3a3a3"/>
                </a:solidFill>
                <a:latin typeface="Arial"/>
                <a:ea typeface="DejaVu Sans"/>
              </a:rPr>
              <a:t>Neu J</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2018</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10. Unger S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2015</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11. Greenwood C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2014</a:t>
            </a:r>
            <a:r>
              <a:rPr b="0" lang="zh-CN" sz="800" spc="-1" strike="noStrike">
                <a:solidFill>
                  <a:srgbClr val="a3a3a3"/>
                </a:solidFill>
                <a:latin typeface="Arial"/>
                <a:ea typeface="DejaVu Sans"/>
              </a:rPr>
              <a:t>。</a:t>
            </a:r>
            <a:endParaRPr b="0" lang="en-US" sz="800" spc="-1" strike="noStrike">
              <a:latin typeface="Arial"/>
            </a:endParaRPr>
          </a:p>
        </p:txBody>
      </p:sp>
      <p:sp>
        <p:nvSpPr>
          <p:cNvPr id="273" name="Abgerundetes Rechteck 9"/>
          <p:cNvSpPr/>
          <p:nvPr/>
        </p:nvSpPr>
        <p:spPr>
          <a:xfrm>
            <a:off x="4109400" y="2870640"/>
            <a:ext cx="3988440" cy="1604520"/>
          </a:xfrm>
          <a:prstGeom prst="roundRect">
            <a:avLst>
              <a:gd name="adj" fmla="val 7857"/>
            </a:avLst>
          </a:prstGeom>
          <a:solidFill>
            <a:srgbClr val="ffffff"/>
          </a:solidFill>
          <a:ln w="19080">
            <a:solidFill>
              <a:srgbClr val="33cc66"/>
            </a:solidFill>
            <a:miter/>
          </a:ln>
        </p:spPr>
        <p:style>
          <a:lnRef idx="0"/>
          <a:fillRef idx="0"/>
          <a:effectRef idx="0"/>
          <a:fontRef idx="minor"/>
        </p:style>
        <p:txBody>
          <a:bodyPr lIns="38160" rIns="38160" tIns="25560" bIns="25560" anchor="ctr">
            <a:normAutofit fontScale="82000"/>
          </a:bodyPr>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Delayed colonization of commensal bacteria, such as Bifidobacteria, Lactobacillus </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共生细菌如双歧杆菌和乳酸杆菌的延迟定植</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Limited microbial diversity</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微生物多样性有限</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Microbial </a:t>
            </a:r>
            <a:r>
              <a:rPr b="0" lang="en-GB" sz="1400" spc="-1" strike="noStrike">
                <a:solidFill>
                  <a:srgbClr val="5c5c5c"/>
                </a:solidFill>
                <a:latin typeface="Arial"/>
                <a:ea typeface="DejaVu Sans"/>
              </a:rPr>
              <a:t>disturbances persist up to 4 years of age</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微生物</a:t>
            </a:r>
            <a:r>
              <a:rPr b="0" lang="zh-CN" sz="1400" spc="-1" strike="noStrike">
                <a:solidFill>
                  <a:srgbClr val="5c5c5c"/>
                </a:solidFill>
                <a:latin typeface="Arial"/>
                <a:ea typeface="DejaVu Sans"/>
              </a:rPr>
              <a:t>紊乱可持续到</a:t>
            </a:r>
            <a:r>
              <a:rPr b="0" lang="en-GB" sz="1400" spc="-1" strike="noStrike">
                <a:solidFill>
                  <a:srgbClr val="5c5c5c"/>
                </a:solidFill>
                <a:latin typeface="Arial"/>
                <a:ea typeface="DejaVu Sans"/>
              </a:rPr>
              <a:t>4</a:t>
            </a:r>
            <a:r>
              <a:rPr b="0" lang="zh-CN" sz="1400" spc="-1" strike="noStrike">
                <a:solidFill>
                  <a:srgbClr val="5c5c5c"/>
                </a:solidFill>
                <a:latin typeface="Arial"/>
                <a:ea typeface="DejaVu Sans"/>
              </a:rPr>
              <a:t>岁</a:t>
            </a:r>
            <a:endParaRPr b="0" lang="en-US" sz="1400" spc="-1" strike="noStrike">
              <a:latin typeface="Arial"/>
            </a:endParaRPr>
          </a:p>
        </p:txBody>
      </p:sp>
      <p:sp>
        <p:nvSpPr>
          <p:cNvPr id="274" name="Abgerundetes Rechteck 13"/>
          <p:cNvSpPr/>
          <p:nvPr/>
        </p:nvSpPr>
        <p:spPr>
          <a:xfrm>
            <a:off x="4109400" y="4731840"/>
            <a:ext cx="3988440" cy="1140840"/>
          </a:xfrm>
          <a:prstGeom prst="roundRect">
            <a:avLst>
              <a:gd name="adj" fmla="val 12135"/>
            </a:avLst>
          </a:prstGeom>
          <a:solidFill>
            <a:srgbClr val="554596"/>
          </a:solidFill>
          <a:ln w="2844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Feeding intolerance, NEC, impact on immune system development and gut barrier integrity</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喂养不耐受，</a:t>
            </a:r>
            <a:r>
              <a:rPr b="1" lang="en-GB" sz="1400" spc="-1" strike="noStrike">
                <a:solidFill>
                  <a:srgbClr val="ffffff"/>
                </a:solidFill>
                <a:latin typeface="Arial"/>
                <a:ea typeface="DejaVu Sans"/>
              </a:rPr>
              <a:t>NEC</a:t>
            </a:r>
            <a:r>
              <a:rPr b="1" lang="zh-CN" sz="1400" spc="-1" strike="noStrike">
                <a:solidFill>
                  <a:srgbClr val="ffffff"/>
                </a:solidFill>
                <a:latin typeface="Arial"/>
                <a:ea typeface="DejaVu Sans"/>
              </a:rPr>
              <a:t>，对免疫系统发育和肠屏障完整性的影响</a:t>
            </a:r>
            <a:endParaRPr b="0" lang="en-US" sz="1400" spc="-1" strike="noStrike">
              <a:latin typeface="Arial"/>
            </a:endParaRPr>
          </a:p>
        </p:txBody>
      </p:sp>
      <p:sp>
        <p:nvSpPr>
          <p:cNvPr id="275" name="TextBox 8"/>
          <p:cNvSpPr/>
          <p:nvPr/>
        </p:nvSpPr>
        <p:spPr>
          <a:xfrm>
            <a:off x="7671600" y="6129360"/>
            <a:ext cx="406980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GI, gastrointestinal; NEC, necrotising enterocolitis; NICU, neonatal intensive care unit.</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GI</a:t>
            </a:r>
            <a:r>
              <a:rPr b="0" lang="zh-CN" sz="800" spc="-1" strike="noStrike">
                <a:solidFill>
                  <a:srgbClr val="a3a3a3"/>
                </a:solidFill>
                <a:latin typeface="Arial"/>
                <a:ea typeface="DejaVu Sans"/>
              </a:rPr>
              <a:t>，胃肠道；</a:t>
            </a:r>
            <a:r>
              <a:rPr b="0" lang="en-GB" sz="800" spc="-1" strike="noStrike">
                <a:solidFill>
                  <a:srgbClr val="a3a3a3"/>
                </a:solidFill>
                <a:latin typeface="Arial"/>
                <a:ea typeface="DejaVu Sans"/>
              </a:rPr>
              <a:t>NEC</a:t>
            </a:r>
            <a:r>
              <a:rPr b="0" lang="zh-CN" sz="800" spc="-1" strike="noStrike">
                <a:solidFill>
                  <a:srgbClr val="a3a3a3"/>
                </a:solidFill>
                <a:latin typeface="Arial"/>
                <a:ea typeface="DejaVu Sans"/>
              </a:rPr>
              <a:t>，坏死性小肠结肠炎；</a:t>
            </a:r>
            <a:r>
              <a:rPr b="0" lang="en-GB" sz="800" spc="-1" strike="noStrike">
                <a:solidFill>
                  <a:srgbClr val="a3a3a3"/>
                </a:solidFill>
                <a:latin typeface="Arial"/>
                <a:ea typeface="DejaVu Sans"/>
              </a:rPr>
              <a:t>NICU</a:t>
            </a:r>
            <a:r>
              <a:rPr b="0" lang="zh-CN" sz="800" spc="-1" strike="noStrike">
                <a:solidFill>
                  <a:srgbClr val="a3a3a3"/>
                </a:solidFill>
                <a:latin typeface="Arial"/>
                <a:ea typeface="DejaVu Sans"/>
              </a:rPr>
              <a:t>，新生儿重症监护室。</a:t>
            </a:r>
            <a:endParaRPr b="0" lang="en-US" sz="800" spc="-1" strike="noStrike">
              <a:latin typeface="Arial"/>
            </a:endParaRPr>
          </a:p>
        </p:txBody>
      </p:sp>
      <p:sp>
        <p:nvSpPr>
          <p:cNvPr id="276" name="Pfeil nach unten 19"/>
          <p:cNvSpPr/>
          <p:nvPr/>
        </p:nvSpPr>
        <p:spPr>
          <a:xfrm>
            <a:off x="5868720" y="446580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77" name="Pfeil nach unten 19"/>
          <p:cNvSpPr/>
          <p:nvPr/>
        </p:nvSpPr>
        <p:spPr>
          <a:xfrm>
            <a:off x="5868720" y="259452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78" name="Abgerundetes Rechteck 5"/>
          <p:cNvSpPr/>
          <p:nvPr/>
        </p:nvSpPr>
        <p:spPr>
          <a:xfrm>
            <a:off x="4079880" y="1932840"/>
            <a:ext cx="4047840" cy="681120"/>
          </a:xfrm>
          <a:prstGeom prst="roundRect">
            <a:avLst>
              <a:gd name="adj" fmla="val 16667"/>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Disturbed gut microbial colonisation</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肠道微生物群紊乱定植</a:t>
            </a:r>
            <a:endParaRPr b="0" lang="en-US" sz="1400" spc="-1" strike="noStrike">
              <a:latin typeface="Arial"/>
            </a:endParaRPr>
          </a:p>
        </p:txBody>
      </p:sp>
      <p:sp>
        <p:nvSpPr>
          <p:cNvPr id="279" name="Pfeil nach unten 19"/>
          <p:cNvSpPr/>
          <p:nvPr/>
        </p:nvSpPr>
        <p:spPr>
          <a:xfrm rot="5400000">
            <a:off x="8072280" y="351144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80" name="Abgerundetes Rechteck 9"/>
          <p:cNvSpPr/>
          <p:nvPr/>
        </p:nvSpPr>
        <p:spPr>
          <a:xfrm>
            <a:off x="8463240" y="2870640"/>
            <a:ext cx="2892600" cy="3002040"/>
          </a:xfrm>
          <a:prstGeom prst="roundRect">
            <a:avLst>
              <a:gd name="adj" fmla="val 3823"/>
            </a:avLst>
          </a:prstGeom>
          <a:solidFill>
            <a:srgbClr val="ffffff"/>
          </a:solidFill>
          <a:ln w="19080">
            <a:solidFill>
              <a:srgbClr val="b1255f"/>
            </a:solidFill>
            <a:miter/>
          </a:ln>
        </p:spPr>
        <p:style>
          <a:lnRef idx="0"/>
          <a:fillRef idx="0"/>
          <a:effectRef idx="0"/>
          <a:fontRef idx="minor"/>
        </p:style>
        <p:txBody>
          <a:bodyPr lIns="38160" rIns="38160" tIns="25560" bIns="25560" anchor="ctr">
            <a:normAutofit fontScale="70000"/>
          </a:bodyPr>
          <a:p>
            <a:pPr>
              <a:lnSpc>
                <a:spcPct val="100000"/>
              </a:lnSpc>
              <a:spcAft>
                <a:spcPts val="601"/>
              </a:spcAft>
              <a:buNone/>
            </a:pPr>
            <a:r>
              <a:rPr b="1" lang="en-GB" sz="1400" spc="-1" strike="noStrike">
                <a:solidFill>
                  <a:srgbClr val="666666"/>
                </a:solidFill>
                <a:latin typeface="Arial"/>
                <a:ea typeface="DejaVu Sans"/>
              </a:rPr>
              <a:t>External risk factors</a:t>
            </a:r>
            <a:r>
              <a:rPr b="1" lang="en-GB" sz="1446" spc="-1" strike="noStrike" baseline="30000">
                <a:solidFill>
                  <a:srgbClr val="666666"/>
                </a:solidFill>
                <a:latin typeface="Arial"/>
                <a:ea typeface="DejaVu Sans"/>
              </a:rPr>
              <a:t>7-11</a:t>
            </a:r>
            <a:endParaRPr b="0" lang="en-US" sz="1450" spc="-1" strike="noStrike">
              <a:latin typeface="Arial"/>
            </a:endParaRPr>
          </a:p>
          <a:p>
            <a:pPr>
              <a:lnSpc>
                <a:spcPct val="100000"/>
              </a:lnSpc>
              <a:spcAft>
                <a:spcPts val="601"/>
              </a:spcAft>
              <a:buNone/>
            </a:pPr>
            <a:r>
              <a:rPr b="1" lang="zh-CN" sz="1400" spc="-1" strike="noStrike">
                <a:solidFill>
                  <a:srgbClr val="666666"/>
                </a:solidFill>
                <a:latin typeface="Arial"/>
                <a:ea typeface="DejaVu Sans"/>
              </a:rPr>
              <a:t>外部风险因素</a:t>
            </a:r>
            <a:r>
              <a:rPr b="1" lang="en-GB" sz="1446" spc="-1" strike="noStrike" baseline="30000">
                <a:solidFill>
                  <a:srgbClr val="666666"/>
                </a:solidFill>
                <a:latin typeface="Arial"/>
                <a:ea typeface="DejaVu Sans"/>
              </a:rPr>
              <a:t>7-11</a:t>
            </a:r>
            <a:endParaRPr b="0" lang="en-US" sz="145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Antibiotics</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抗生素</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Mode of delivery</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分娩方式</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NICU environment</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NICU</a:t>
            </a:r>
            <a:r>
              <a:rPr b="0" lang="zh-CN" sz="1400" spc="-1" strike="noStrike">
                <a:solidFill>
                  <a:srgbClr val="666666"/>
                </a:solidFill>
                <a:latin typeface="Arial"/>
                <a:ea typeface="DejaVu Sans"/>
              </a:rPr>
              <a:t>环境</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Skin to skin contact</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皮肤接触</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Breast milk exposure</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母乳暴露</a:t>
            </a:r>
            <a:endParaRPr b="0" lang="en-US" sz="1400" spc="-1" strike="noStrike">
              <a:latin typeface="Arial"/>
            </a:endParaRPr>
          </a:p>
          <a:p>
            <a:pPr>
              <a:lnSpc>
                <a:spcPct val="100000"/>
              </a:lnSpc>
              <a:spcAft>
                <a:spcPts val="601"/>
              </a:spcAft>
              <a:buNone/>
            </a:pPr>
            <a:r>
              <a:rPr b="0" lang="en-GB" sz="1400" spc="-1" strike="noStrike">
                <a:solidFill>
                  <a:srgbClr val="666666"/>
                </a:solidFill>
                <a:latin typeface="Arial"/>
                <a:ea typeface="DejaVu Sans"/>
              </a:rPr>
              <a:t>Medical complexity, inflammation, oxidative stress</a:t>
            </a:r>
            <a:endParaRPr b="0" lang="en-US" sz="1400" spc="-1" strike="noStrike">
              <a:latin typeface="Arial"/>
            </a:endParaRPr>
          </a:p>
          <a:p>
            <a:pPr>
              <a:lnSpc>
                <a:spcPct val="100000"/>
              </a:lnSpc>
              <a:spcAft>
                <a:spcPts val="601"/>
              </a:spcAft>
              <a:buNone/>
            </a:pPr>
            <a:r>
              <a:rPr b="0" lang="zh-CN" sz="1400" spc="-1" strike="noStrike">
                <a:solidFill>
                  <a:srgbClr val="666666"/>
                </a:solidFill>
                <a:latin typeface="Arial"/>
                <a:ea typeface="DejaVu Sans"/>
              </a:rPr>
              <a:t>医疗复杂性，炎症，氧化应激</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feil nach unten 19"/>
          <p:cNvSpPr/>
          <p:nvPr/>
        </p:nvSpPr>
        <p:spPr>
          <a:xfrm rot="16200000">
            <a:off x="6954120" y="313488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82" name="PlaceHolder 1"/>
          <p:cNvSpPr>
            <a:spLocks noGrp="1"/>
          </p:cNvSpPr>
          <p:nvPr>
            <p:ph type="title"/>
          </p:nvPr>
        </p:nvSpPr>
        <p:spPr>
          <a:xfrm>
            <a:off x="838080" y="365040"/>
            <a:ext cx="574164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Up to 50% of preterm babies suffer from feeding intolerance</a:t>
            </a:r>
            <a:r>
              <a:rPr b="0" lang="en-GB" sz="2894" spc="-1" strike="noStrike" baseline="30000">
                <a:solidFill>
                  <a:srgbClr val="554596"/>
                </a:solidFill>
                <a:latin typeface="Arial"/>
              </a:rPr>
              <a:t>1</a:t>
            </a:r>
            <a:endParaRPr b="0" lang="en-US" sz="2890" spc="-1" strike="noStrike">
              <a:latin typeface="Arial"/>
            </a:endParaRPr>
          </a:p>
          <a:p>
            <a:pPr>
              <a:lnSpc>
                <a:spcPct val="90000"/>
              </a:lnSpc>
              <a:buNone/>
            </a:pPr>
            <a:r>
              <a:rPr b="1" lang="zh-CN" sz="2800" spc="-1" strike="noStrike">
                <a:solidFill>
                  <a:srgbClr val="554596"/>
                </a:solidFill>
                <a:latin typeface="Arial"/>
              </a:rPr>
              <a:t>高达</a:t>
            </a:r>
            <a:r>
              <a:rPr b="1" lang="en-GB" sz="2800" spc="-1" strike="noStrike">
                <a:solidFill>
                  <a:srgbClr val="554596"/>
                </a:solidFill>
                <a:latin typeface="Arial"/>
              </a:rPr>
              <a:t>50%</a:t>
            </a:r>
            <a:r>
              <a:rPr b="1" lang="zh-CN" sz="2800" spc="-1" strike="noStrike">
                <a:solidFill>
                  <a:srgbClr val="554596"/>
                </a:solidFill>
                <a:latin typeface="Arial"/>
              </a:rPr>
              <a:t>的早产儿患有喂养不耐受</a:t>
            </a:r>
            <a:r>
              <a:rPr b="0" lang="en-GB" sz="2894" spc="-1" strike="noStrike" baseline="30000">
                <a:solidFill>
                  <a:srgbClr val="554596"/>
                </a:solidFill>
                <a:latin typeface="Arial"/>
              </a:rPr>
              <a:t>1</a:t>
            </a:r>
            <a:endParaRPr b="0" lang="en-US" sz="2890" spc="-1" strike="noStrike">
              <a:latin typeface="Arial"/>
            </a:endParaRPr>
          </a:p>
        </p:txBody>
      </p:sp>
      <p:sp>
        <p:nvSpPr>
          <p:cNvPr id="283" name="Rectangle 3"/>
          <p:cNvSpPr/>
          <p:nvPr/>
        </p:nvSpPr>
        <p:spPr>
          <a:xfrm>
            <a:off x="3987720" y="6433920"/>
            <a:ext cx="7771680" cy="210600"/>
          </a:xfrm>
          <a:prstGeom prst="rect">
            <a:avLst/>
          </a:prstGeom>
          <a:noFill/>
          <a:ln w="0">
            <a:noFill/>
          </a:ln>
        </p:spPr>
        <p:style>
          <a:lnRef idx="0"/>
          <a:fillRef idx="0"/>
          <a:effectRef idx="0"/>
          <a:fontRef idx="minor"/>
        </p:style>
        <p:txBody>
          <a:bodyPr lIns="38160" rIns="38160" tIns="25560" bIns="25560" anchor="ctr">
            <a:normAutofit fontScale="65000"/>
          </a:bodyPr>
          <a:p>
            <a:pPr algn="r">
              <a:lnSpc>
                <a:spcPct val="100000"/>
              </a:lnSpc>
              <a:buNone/>
            </a:pPr>
            <a:r>
              <a:rPr b="0" lang="en-GB" sz="800" spc="-1" strike="noStrike">
                <a:solidFill>
                  <a:srgbClr val="a3a3a3"/>
                </a:solidFill>
                <a:latin typeface="Arial"/>
                <a:ea typeface="DejaVu Sans"/>
              </a:rPr>
              <a:t>1. Indrio F et al., 2011; 2. Fanaro S, 2013; 3. Senterre T, 2014.</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1. Indrio F </a:t>
            </a:r>
            <a:r>
              <a:rPr b="0" lang="zh-CN" sz="800" spc="-1" strike="noStrike">
                <a:solidFill>
                  <a:srgbClr val="a3a3a3"/>
                </a:solidFill>
                <a:latin typeface="Arial"/>
                <a:ea typeface="DejaVu Sans"/>
              </a:rPr>
              <a:t>等，</a:t>
            </a:r>
            <a:r>
              <a:rPr b="0" lang="en-GB" sz="800" spc="-1" strike="noStrike">
                <a:solidFill>
                  <a:srgbClr val="a3a3a3"/>
                </a:solidFill>
                <a:latin typeface="Arial"/>
                <a:ea typeface="DejaVu Sans"/>
              </a:rPr>
              <a:t>2011</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 Fanaro S</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2013</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3. Senterre T</a:t>
            </a:r>
            <a:r>
              <a:rPr b="0" lang="zh-CN" sz="800" spc="-1" strike="noStrike">
                <a:solidFill>
                  <a:srgbClr val="a3a3a3"/>
                </a:solidFill>
                <a:latin typeface="Arial"/>
                <a:ea typeface="DejaVu Sans"/>
              </a:rPr>
              <a:t>，</a:t>
            </a:r>
            <a:r>
              <a:rPr b="0" lang="en-GB" sz="800" spc="-1" strike="noStrike">
                <a:solidFill>
                  <a:srgbClr val="a3a3a3"/>
                </a:solidFill>
                <a:latin typeface="Arial"/>
                <a:ea typeface="DejaVu Sans"/>
              </a:rPr>
              <a:t>2014</a:t>
            </a:r>
            <a:r>
              <a:rPr b="0" lang="zh-CN" sz="800" spc="-1" strike="noStrike">
                <a:solidFill>
                  <a:srgbClr val="a3a3a3"/>
                </a:solidFill>
                <a:latin typeface="Arial"/>
                <a:ea typeface="DejaVu Sans"/>
              </a:rPr>
              <a:t>。</a:t>
            </a:r>
            <a:endParaRPr b="0" lang="en-US" sz="800" spc="-1" strike="noStrike">
              <a:latin typeface="Arial"/>
            </a:endParaRPr>
          </a:p>
        </p:txBody>
      </p:sp>
      <p:sp>
        <p:nvSpPr>
          <p:cNvPr id="284" name="Abgerundetes Rechteck 9"/>
          <p:cNvSpPr/>
          <p:nvPr/>
        </p:nvSpPr>
        <p:spPr>
          <a:xfrm>
            <a:off x="835560" y="2664720"/>
            <a:ext cx="3425400" cy="1527480"/>
          </a:xfrm>
          <a:prstGeom prst="roundRect">
            <a:avLst>
              <a:gd name="adj" fmla="val 0"/>
            </a:avLst>
          </a:prstGeom>
          <a:solidFill>
            <a:srgbClr val="ffffff"/>
          </a:solidFill>
          <a:ln w="12600">
            <a:noFill/>
          </a:ln>
        </p:spPr>
        <p:style>
          <a:lnRef idx="0"/>
          <a:fillRef idx="0"/>
          <a:effectRef idx="0"/>
          <a:fontRef idx="minor"/>
        </p:style>
        <p:txBody>
          <a:bodyPr lIns="38160" rIns="38160" tIns="25560" bIns="25560" anchor="t">
            <a:normAutofit fontScale="66000"/>
          </a:bodyPr>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Functiona</a:t>
            </a:r>
            <a:r>
              <a:rPr b="0" lang="en-GB" sz="1400" spc="-1" strike="noStrike">
                <a:solidFill>
                  <a:srgbClr val="5c5c5c"/>
                </a:solidFill>
                <a:latin typeface="Arial"/>
                <a:ea typeface="DejaVu Sans"/>
              </a:rPr>
              <a:t>l immaturity of the GI tract</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胃肠道功能未成熟</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Lack of coordinated GI motility</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缺乏协调的胃肠道运动</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Impaired digestive function</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消化功能受损</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Disturbed gut microbial colonisation</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肠道微生物定植紊乱</a:t>
            </a:r>
            <a:endParaRPr b="0" lang="en-US" sz="1400" spc="-1" strike="noStrike">
              <a:latin typeface="Arial"/>
            </a:endParaRPr>
          </a:p>
        </p:txBody>
      </p:sp>
      <p:sp>
        <p:nvSpPr>
          <p:cNvPr id="285" name="TextBox 8"/>
          <p:cNvSpPr/>
          <p:nvPr/>
        </p:nvSpPr>
        <p:spPr>
          <a:xfrm>
            <a:off x="7693920" y="6247440"/>
            <a:ext cx="40424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GI, gastrointestinal; GRV, gastric residual volume; NICU, neonatal intensive care unit.</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GI</a:t>
            </a:r>
            <a:r>
              <a:rPr b="0" lang="zh-CN" sz="800" spc="-1" strike="noStrike">
                <a:solidFill>
                  <a:srgbClr val="a3a3a3"/>
                </a:solidFill>
                <a:latin typeface="Arial"/>
                <a:ea typeface="DejaVu Sans"/>
              </a:rPr>
              <a:t>，胃肠道；</a:t>
            </a:r>
            <a:r>
              <a:rPr b="0" lang="en-GB" sz="800" spc="-1" strike="noStrike">
                <a:solidFill>
                  <a:srgbClr val="a3a3a3"/>
                </a:solidFill>
                <a:latin typeface="Arial"/>
                <a:ea typeface="DejaVu Sans"/>
              </a:rPr>
              <a:t>GRV</a:t>
            </a:r>
            <a:r>
              <a:rPr b="0" lang="zh-CN" sz="800" spc="-1" strike="noStrike">
                <a:solidFill>
                  <a:srgbClr val="a3a3a3"/>
                </a:solidFill>
                <a:latin typeface="Arial"/>
                <a:ea typeface="DejaVu Sans"/>
              </a:rPr>
              <a:t>，胃残留量；</a:t>
            </a:r>
            <a:r>
              <a:rPr b="0" lang="en-GB" sz="800" spc="-1" strike="noStrike">
                <a:solidFill>
                  <a:srgbClr val="a3a3a3"/>
                </a:solidFill>
                <a:latin typeface="Arial"/>
                <a:ea typeface="DejaVu Sans"/>
              </a:rPr>
              <a:t>NICU</a:t>
            </a:r>
            <a:r>
              <a:rPr b="0" lang="zh-CN" sz="800" spc="-1" strike="noStrike">
                <a:solidFill>
                  <a:srgbClr val="a3a3a3"/>
                </a:solidFill>
                <a:latin typeface="Arial"/>
                <a:ea typeface="DejaVu Sans"/>
              </a:rPr>
              <a:t>，新生儿重症监护室。</a:t>
            </a:r>
            <a:endParaRPr b="0" lang="en-US" sz="800" spc="-1" strike="noStrike">
              <a:latin typeface="Arial"/>
            </a:endParaRPr>
          </a:p>
        </p:txBody>
      </p:sp>
      <p:sp>
        <p:nvSpPr>
          <p:cNvPr id="286" name="Pfeil nach unten 19"/>
          <p:cNvSpPr/>
          <p:nvPr/>
        </p:nvSpPr>
        <p:spPr>
          <a:xfrm rot="16200000">
            <a:off x="4529520" y="3134880"/>
            <a:ext cx="470520" cy="335880"/>
          </a:xfrm>
          <a:prstGeom prst="downArrow">
            <a:avLst>
              <a:gd name="adj1" fmla="val 50000"/>
              <a:gd name="adj2" fmla="val 50000"/>
            </a:avLst>
          </a:prstGeom>
          <a:solidFill>
            <a:srgbClr val="c2c2c2"/>
          </a:solidFill>
          <a:ln w="12600">
            <a:noFill/>
          </a:ln>
        </p:spPr>
        <p:style>
          <a:lnRef idx="0"/>
          <a:fillRef idx="0"/>
          <a:effectRef idx="0"/>
          <a:fontRef idx="minor"/>
        </p:style>
      </p:sp>
      <p:sp>
        <p:nvSpPr>
          <p:cNvPr id="287" name="Abgerundetes Rechteck 5"/>
          <p:cNvSpPr/>
          <p:nvPr/>
        </p:nvSpPr>
        <p:spPr>
          <a:xfrm>
            <a:off x="838080" y="2001960"/>
            <a:ext cx="3422880" cy="501480"/>
          </a:xfrm>
          <a:prstGeom prst="roundRect">
            <a:avLst>
              <a:gd name="adj" fmla="val 16762"/>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Risk factors</a:t>
            </a:r>
            <a:r>
              <a:rPr b="0" lang="en-GB" sz="1446" spc="-1" strike="noStrike" baseline="30000">
                <a:solidFill>
                  <a:srgbClr val="ffffff"/>
                </a:solidFill>
                <a:latin typeface="Arial"/>
                <a:ea typeface="DejaVu Sans"/>
              </a:rPr>
              <a:t>2,3</a:t>
            </a:r>
            <a:endParaRPr b="0" lang="en-US" sz="1450" spc="-1" strike="noStrike">
              <a:latin typeface="Arial"/>
            </a:endParaRPr>
          </a:p>
          <a:p>
            <a:pPr algn="ctr">
              <a:lnSpc>
                <a:spcPct val="100000"/>
              </a:lnSpc>
              <a:buNone/>
            </a:pPr>
            <a:r>
              <a:rPr b="1" lang="zh-CN" sz="1400" spc="-1" strike="noStrike">
                <a:solidFill>
                  <a:srgbClr val="ffffff"/>
                </a:solidFill>
                <a:latin typeface="Arial"/>
                <a:ea typeface="DejaVu Sans"/>
              </a:rPr>
              <a:t>风险因素</a:t>
            </a:r>
            <a:r>
              <a:rPr b="0" lang="en-GB" sz="1446" spc="-1" strike="noStrike" baseline="30000">
                <a:solidFill>
                  <a:srgbClr val="ffffff"/>
                </a:solidFill>
                <a:latin typeface="Arial"/>
                <a:ea typeface="DejaVu Sans"/>
              </a:rPr>
              <a:t>2,3</a:t>
            </a:r>
            <a:endParaRPr b="0" lang="en-US" sz="1450" spc="-1" strike="noStrike">
              <a:latin typeface="Arial"/>
            </a:endParaRPr>
          </a:p>
        </p:txBody>
      </p:sp>
      <p:pic>
        <p:nvPicPr>
          <p:cNvPr id="288" name="Graphic 58" descr=""/>
          <p:cNvPicPr/>
          <p:nvPr/>
        </p:nvPicPr>
        <p:blipFill>
          <a:blip r:embed="rId1"/>
          <a:stretch/>
        </p:blipFill>
        <p:spPr>
          <a:xfrm>
            <a:off x="1023480" y="2091600"/>
            <a:ext cx="321840" cy="321840"/>
          </a:xfrm>
          <a:prstGeom prst="rect">
            <a:avLst/>
          </a:prstGeom>
          <a:ln w="0">
            <a:noFill/>
          </a:ln>
        </p:spPr>
      </p:pic>
      <p:sp>
        <p:nvSpPr>
          <p:cNvPr id="289" name="Abgerundetes Rechteck 9"/>
          <p:cNvSpPr/>
          <p:nvPr/>
        </p:nvSpPr>
        <p:spPr>
          <a:xfrm>
            <a:off x="7697160" y="2664720"/>
            <a:ext cx="4248000" cy="1527480"/>
          </a:xfrm>
          <a:prstGeom prst="roundRect">
            <a:avLst>
              <a:gd name="adj" fmla="val 0"/>
            </a:avLst>
          </a:prstGeom>
          <a:solidFill>
            <a:srgbClr val="ffffff"/>
          </a:solidFill>
          <a:ln w="12600">
            <a:noFill/>
          </a:ln>
        </p:spPr>
        <p:style>
          <a:lnRef idx="0"/>
          <a:fillRef idx="0"/>
          <a:effectRef idx="0"/>
          <a:fontRef idx="minor"/>
        </p:style>
        <p:txBody>
          <a:bodyPr lIns="38160" rIns="38160" tIns="25560" bIns="25560" anchor="t">
            <a:normAutofit fontScale="52000"/>
          </a:bodyPr>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Suboptimal nutrient intake</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营养摄入不足</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Decreased growth rate</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生长速度下降</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Delayed achievement of full enteral feeding</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全肠内喂养延迟实现</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Prolonged dependence on intravenous nutrition</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长期依赖静脉营养</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666666"/>
                </a:solidFill>
                <a:latin typeface="Arial"/>
                <a:ea typeface="DejaVu Sans"/>
              </a:rPr>
              <a:t>Inability to meet criteria for NICU discharge</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666666"/>
                </a:solidFill>
                <a:latin typeface="Arial"/>
                <a:ea typeface="DejaVu Sans"/>
              </a:rPr>
              <a:t>无法满足</a:t>
            </a:r>
            <a:r>
              <a:rPr b="0" lang="en-GB" sz="1400" spc="-1" strike="noStrike">
                <a:solidFill>
                  <a:srgbClr val="666666"/>
                </a:solidFill>
                <a:latin typeface="Arial"/>
                <a:ea typeface="DejaVu Sans"/>
              </a:rPr>
              <a:t>NICU</a:t>
            </a:r>
            <a:r>
              <a:rPr b="0" lang="zh-CN" sz="1400" spc="-1" strike="noStrike">
                <a:solidFill>
                  <a:srgbClr val="666666"/>
                </a:solidFill>
                <a:latin typeface="Arial"/>
                <a:ea typeface="DejaVu Sans"/>
              </a:rPr>
              <a:t>出院标准</a:t>
            </a:r>
            <a:endParaRPr b="0" lang="en-US" sz="1400" spc="-1" strike="noStrike">
              <a:latin typeface="Arial"/>
            </a:endParaRPr>
          </a:p>
        </p:txBody>
      </p:sp>
      <p:sp>
        <p:nvSpPr>
          <p:cNvPr id="290" name="Abgerundetes Rechteck 5"/>
          <p:cNvSpPr/>
          <p:nvPr/>
        </p:nvSpPr>
        <p:spPr>
          <a:xfrm>
            <a:off x="7697160" y="2001960"/>
            <a:ext cx="3890520" cy="501480"/>
          </a:xfrm>
          <a:prstGeom prst="roundRect">
            <a:avLst>
              <a:gd name="adj" fmla="val 11972"/>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Consequences</a:t>
            </a:r>
            <a:r>
              <a:rPr b="0" lang="en-GB" sz="1446" spc="-1" strike="noStrike" baseline="30000">
                <a:solidFill>
                  <a:srgbClr val="ffffff"/>
                </a:solidFill>
                <a:latin typeface="Arial"/>
                <a:ea typeface="DejaVu Sans"/>
              </a:rPr>
              <a:t>2,3</a:t>
            </a:r>
            <a:endParaRPr b="0" lang="en-US" sz="1450" spc="-1" strike="noStrike">
              <a:latin typeface="Arial"/>
            </a:endParaRPr>
          </a:p>
          <a:p>
            <a:pPr algn="ctr">
              <a:lnSpc>
                <a:spcPct val="100000"/>
              </a:lnSpc>
              <a:buNone/>
            </a:pPr>
            <a:r>
              <a:rPr b="1" lang="zh-CN" sz="1400" spc="-1" strike="noStrike">
                <a:solidFill>
                  <a:srgbClr val="ffffff"/>
                </a:solidFill>
                <a:latin typeface="Arial"/>
                <a:ea typeface="DejaVu Sans"/>
              </a:rPr>
              <a:t>后果</a:t>
            </a:r>
            <a:r>
              <a:rPr b="0" lang="en-GB" sz="1446" spc="-1" strike="noStrike" baseline="30000">
                <a:solidFill>
                  <a:srgbClr val="ffffff"/>
                </a:solidFill>
                <a:latin typeface="Arial"/>
                <a:ea typeface="DejaVu Sans"/>
              </a:rPr>
              <a:t>2,3</a:t>
            </a:r>
            <a:endParaRPr b="0" lang="en-US" sz="1450" spc="-1" strike="noStrike">
              <a:latin typeface="Arial"/>
            </a:endParaRPr>
          </a:p>
        </p:txBody>
      </p:sp>
      <p:sp>
        <p:nvSpPr>
          <p:cNvPr id="291" name="Abgerundetes Rechteck 5"/>
          <p:cNvSpPr/>
          <p:nvPr/>
        </p:nvSpPr>
        <p:spPr>
          <a:xfrm>
            <a:off x="4596840" y="2005920"/>
            <a:ext cx="2753280" cy="497520"/>
          </a:xfrm>
          <a:prstGeom prst="roundRect">
            <a:avLst>
              <a:gd name="adj" fmla="val 16609"/>
            </a:avLst>
          </a:prstGeom>
          <a:solidFill>
            <a:srgbClr val="b1255f"/>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           </a:t>
            </a:r>
            <a:r>
              <a:rPr b="1" lang="en-GB" sz="1400" spc="-1" strike="noStrike">
                <a:solidFill>
                  <a:srgbClr val="ffffff"/>
                </a:solidFill>
                <a:latin typeface="Arial"/>
                <a:ea typeface="DejaVu Sans"/>
              </a:rPr>
              <a:t>Feeding Intolerance</a:t>
            </a:r>
            <a:r>
              <a:rPr b="0" lang="en-GB" sz="1400" spc="-1" strike="noStrike">
                <a:solidFill>
                  <a:srgbClr val="ffffff"/>
                </a:solidFill>
                <a:latin typeface="Arial"/>
                <a:ea typeface="DejaVu Sans"/>
              </a:rPr>
              <a:t>*</a:t>
            </a:r>
            <a:endParaRPr b="0" lang="en-US" sz="1400" spc="-1" strike="noStrike">
              <a:latin typeface="Arial"/>
            </a:endParaRPr>
          </a:p>
          <a:p>
            <a:pPr algn="ctr">
              <a:lnSpc>
                <a:spcPct val="100000"/>
              </a:lnSpc>
              <a:buNone/>
            </a:pPr>
            <a:r>
              <a:rPr b="1" lang="zh-CN" sz="1400" spc="-1" strike="noStrike">
                <a:solidFill>
                  <a:srgbClr val="ffffff"/>
                </a:solidFill>
                <a:latin typeface="Arial"/>
                <a:ea typeface="DejaVu Sans"/>
              </a:rPr>
              <a:t>喂养不耐受</a:t>
            </a:r>
            <a:r>
              <a:rPr b="0" lang="en-GB" sz="1400" spc="-1" strike="noStrike">
                <a:solidFill>
                  <a:srgbClr val="ffffff"/>
                </a:solidFill>
                <a:latin typeface="Arial"/>
                <a:ea typeface="DejaVu Sans"/>
              </a:rPr>
              <a:t>*</a:t>
            </a:r>
            <a:endParaRPr b="0" lang="en-US" sz="1400" spc="-1" strike="noStrike">
              <a:latin typeface="Arial"/>
            </a:endParaRPr>
          </a:p>
        </p:txBody>
      </p:sp>
      <p:sp>
        <p:nvSpPr>
          <p:cNvPr id="292" name="Abgerundetes Rechteck 5"/>
          <p:cNvSpPr/>
          <p:nvPr/>
        </p:nvSpPr>
        <p:spPr>
          <a:xfrm>
            <a:off x="2261160" y="5418000"/>
            <a:ext cx="7559280" cy="501480"/>
          </a:xfrm>
          <a:prstGeom prst="roundRect">
            <a:avLst>
              <a:gd name="adj" fmla="val 9105"/>
            </a:avLst>
          </a:prstGeom>
          <a:solidFill>
            <a:srgbClr val="f2f2f2"/>
          </a:solidFill>
          <a:ln w="12600">
            <a:noFill/>
          </a:ln>
        </p:spPr>
        <p:style>
          <a:lnRef idx="0"/>
          <a:fillRef idx="0"/>
          <a:effectRef idx="0"/>
          <a:fontRef idx="minor"/>
        </p:style>
        <p:txBody>
          <a:bodyPr lIns="38160" rIns="38160" tIns="25560" bIns="25560" anchor="ctr">
            <a:normAutofit fontScale="99000"/>
          </a:bodyPr>
          <a:p>
            <a:pPr marL="72000" indent="-457200">
              <a:lnSpc>
                <a:spcPct val="100000"/>
              </a:lnSpc>
              <a:buNone/>
              <a:tabLst>
                <a:tab algn="l" pos="0"/>
              </a:tabLst>
            </a:pPr>
            <a:r>
              <a:rPr b="0" lang="en-GB" sz="1000" spc="-1" strike="noStrike">
                <a:solidFill>
                  <a:srgbClr val="666666"/>
                </a:solidFill>
                <a:latin typeface="Arial"/>
                <a:ea typeface="DejaVu Sans"/>
              </a:rPr>
              <a:t>*Feeding intolerance can be defined by the inability to digest enteral feedings (GRV &gt; 50%), abdominal distension or emesis or both, and the disruption of the patient's feeding plan.</a:t>
            </a:r>
            <a:r>
              <a:rPr b="0" lang="en-GB" sz="1034" spc="-1" strike="noStrike" baseline="30000">
                <a:solidFill>
                  <a:srgbClr val="666666"/>
                </a:solidFill>
                <a:latin typeface="Arial"/>
                <a:ea typeface="DejaVu Sans"/>
              </a:rPr>
              <a:t>2</a:t>
            </a:r>
            <a:endParaRPr b="0" lang="en-US" sz="1030" spc="-1" strike="noStrike">
              <a:latin typeface="Arial"/>
            </a:endParaRPr>
          </a:p>
          <a:p>
            <a:pPr marL="72000" indent="-457200">
              <a:lnSpc>
                <a:spcPct val="100000"/>
              </a:lnSpc>
              <a:buNone/>
              <a:tabLst>
                <a:tab algn="l" pos="0"/>
              </a:tabLst>
            </a:pPr>
            <a:r>
              <a:rPr b="0" lang="en-GB" sz="1000" spc="-1" strike="noStrike">
                <a:solidFill>
                  <a:srgbClr val="666666"/>
                </a:solidFill>
                <a:latin typeface="Arial"/>
                <a:ea typeface="DejaVu Sans"/>
              </a:rPr>
              <a:t>*</a:t>
            </a:r>
            <a:r>
              <a:rPr b="0" lang="zh-CN" sz="1000" spc="-1" strike="noStrike">
                <a:solidFill>
                  <a:srgbClr val="666666"/>
                </a:solidFill>
                <a:latin typeface="Arial"/>
                <a:ea typeface="DejaVu Sans"/>
              </a:rPr>
              <a:t>喂养不耐受可以定义为无法消化肠内喂养（</a:t>
            </a:r>
            <a:r>
              <a:rPr b="0" lang="en-GB" sz="1000" spc="-1" strike="noStrike">
                <a:solidFill>
                  <a:srgbClr val="666666"/>
                </a:solidFill>
                <a:latin typeface="Arial"/>
                <a:ea typeface="DejaVu Sans"/>
              </a:rPr>
              <a:t>GRV &gt; 50%</a:t>
            </a:r>
            <a:r>
              <a:rPr b="0" lang="zh-CN" sz="1000" spc="-1" strike="noStrike">
                <a:solidFill>
                  <a:srgbClr val="666666"/>
                </a:solidFill>
                <a:latin typeface="Arial"/>
                <a:ea typeface="DejaVu Sans"/>
              </a:rPr>
              <a:t>）、腹胀或呕吐或两者兼有，并且干扰患者的喂养计划。</a:t>
            </a:r>
            <a:r>
              <a:rPr b="0" lang="en-GB" sz="1034" spc="-1" strike="noStrike" baseline="30000">
                <a:solidFill>
                  <a:srgbClr val="666666"/>
                </a:solidFill>
                <a:latin typeface="Arial"/>
                <a:ea typeface="DejaVu Sans"/>
              </a:rPr>
              <a:t>2</a:t>
            </a:r>
            <a:endParaRPr b="0" lang="en-US" sz="1030" spc="-1" strike="noStrike">
              <a:latin typeface="Arial"/>
            </a:endParaRPr>
          </a:p>
        </p:txBody>
      </p:sp>
      <p:pic>
        <p:nvPicPr>
          <p:cNvPr id="293" name="Graphic 5" descr=""/>
          <p:cNvPicPr/>
          <p:nvPr/>
        </p:nvPicPr>
        <p:blipFill>
          <a:blip r:embed="rId2"/>
          <a:stretch/>
        </p:blipFill>
        <p:spPr>
          <a:xfrm>
            <a:off x="7839720" y="2049480"/>
            <a:ext cx="372240" cy="372240"/>
          </a:xfrm>
          <a:prstGeom prst="rect">
            <a:avLst/>
          </a:prstGeom>
          <a:ln w="0">
            <a:noFill/>
          </a:ln>
        </p:spPr>
      </p:pic>
      <p:pic>
        <p:nvPicPr>
          <p:cNvPr id="294" name="Graphic 13" descr=""/>
          <p:cNvPicPr/>
          <p:nvPr/>
        </p:nvPicPr>
        <p:blipFill>
          <a:blip r:embed="rId3"/>
          <a:stretch/>
        </p:blipFill>
        <p:spPr>
          <a:xfrm>
            <a:off x="4663440" y="2029320"/>
            <a:ext cx="482400" cy="482400"/>
          </a:xfrm>
          <a:prstGeom prst="rect">
            <a:avLst/>
          </a:prstGeom>
          <a:ln w="0">
            <a:noFill/>
          </a:ln>
        </p:spPr>
      </p:pic>
      <p:pic>
        <p:nvPicPr>
          <p:cNvPr id="295" name="Graphic 16" descr=""/>
          <p:cNvPicPr/>
          <p:nvPr/>
        </p:nvPicPr>
        <p:blipFill>
          <a:blip r:embed="rId4"/>
          <a:stretch/>
        </p:blipFill>
        <p:spPr>
          <a:xfrm>
            <a:off x="4657320" y="2340360"/>
            <a:ext cx="2652840" cy="2652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7782480" cy="1161000"/>
          </a:xfrm>
          <a:prstGeom prst="rect">
            <a:avLst/>
          </a:prstGeom>
          <a:noFill/>
          <a:ln w="0">
            <a:noFill/>
          </a:ln>
        </p:spPr>
        <p:txBody>
          <a:bodyPr lIns="38160" rIns="38160" tIns="25560" bIns="25560" anchor="ctr">
            <a:normAutofit fontScale="96000"/>
          </a:bodyPr>
          <a:p>
            <a:pPr>
              <a:lnSpc>
                <a:spcPct val="90000"/>
              </a:lnSpc>
              <a:buNone/>
            </a:pPr>
            <a:r>
              <a:rPr b="1" lang="en-GB" sz="2800" spc="-1" strike="noStrike">
                <a:solidFill>
                  <a:srgbClr val="554596"/>
                </a:solidFill>
                <a:latin typeface="Arial"/>
              </a:rPr>
              <a:t>Achieving timely enteral feeding is critical to support and development of preterm babies </a:t>
            </a:r>
            <a:endParaRPr b="0" lang="en-US" sz="2800" spc="-1" strike="noStrike">
              <a:latin typeface="Arial"/>
            </a:endParaRPr>
          </a:p>
          <a:p>
            <a:pPr>
              <a:lnSpc>
                <a:spcPct val="90000"/>
              </a:lnSpc>
              <a:buNone/>
            </a:pPr>
            <a:r>
              <a:rPr b="1" lang="zh-CN" sz="2800" spc="-1" strike="noStrike">
                <a:solidFill>
                  <a:srgbClr val="554596"/>
                </a:solidFill>
                <a:latin typeface="Arial"/>
              </a:rPr>
              <a:t>及时肠内喂养对于支持和促进早产儿的发育至关重要</a:t>
            </a:r>
            <a:endParaRPr b="0" lang="en-US" sz="2800" spc="-1" strike="noStrike">
              <a:latin typeface="Arial"/>
            </a:endParaRPr>
          </a:p>
        </p:txBody>
      </p:sp>
      <p:sp>
        <p:nvSpPr>
          <p:cNvPr id="297" name="Rectangle 3"/>
          <p:cNvSpPr/>
          <p:nvPr/>
        </p:nvSpPr>
        <p:spPr>
          <a:xfrm>
            <a:off x="7345080" y="6494760"/>
            <a:ext cx="4414680" cy="210600"/>
          </a:xfrm>
          <a:prstGeom prst="rect">
            <a:avLst/>
          </a:prstGeom>
          <a:noFill/>
          <a:ln w="0">
            <a:noFill/>
          </a:ln>
        </p:spPr>
        <p:style>
          <a:lnRef idx="0"/>
          <a:fillRef idx="0"/>
          <a:effectRef idx="0"/>
          <a:fontRef idx="minor"/>
        </p:style>
        <p:txBody>
          <a:bodyPr lIns="38160" rIns="38160" tIns="25560" bIns="25560" anchor="ctr">
            <a:normAutofit/>
          </a:bodyPr>
          <a:p>
            <a:pPr algn="r">
              <a:lnSpc>
                <a:spcPct val="100000"/>
              </a:lnSpc>
              <a:buNone/>
            </a:pPr>
            <a:r>
              <a:rPr b="0" lang="en-GB" sz="800" spc="-1" strike="noStrike">
                <a:solidFill>
                  <a:srgbClr val="a3a3a3"/>
                </a:solidFill>
                <a:latin typeface="Arial"/>
                <a:ea typeface="DejaVu Sans"/>
              </a:rPr>
              <a:t>1. Fanaro S, 2013; 2. Senterre T, 2014; 3. Koletzko B, 2014; 4. Chen CM, 2012.</a:t>
            </a:r>
            <a:endParaRPr b="0" lang="en-US" sz="800" spc="-1" strike="noStrike">
              <a:latin typeface="Arial"/>
            </a:endParaRPr>
          </a:p>
        </p:txBody>
      </p:sp>
      <p:sp>
        <p:nvSpPr>
          <p:cNvPr id="298" name="TextBox 8"/>
          <p:cNvSpPr/>
          <p:nvPr/>
        </p:nvSpPr>
        <p:spPr>
          <a:xfrm>
            <a:off x="9289800" y="6277320"/>
            <a:ext cx="2462040" cy="210960"/>
          </a:xfrm>
          <a:prstGeom prst="rect">
            <a:avLst/>
          </a:prstGeom>
          <a:noFill/>
          <a:ln w="0">
            <a:noFill/>
          </a:ln>
        </p:spPr>
        <p:style>
          <a:lnRef idx="0"/>
          <a:fillRef idx="0"/>
          <a:effectRef idx="0"/>
          <a:fontRef idx="minor"/>
        </p:style>
        <p:txBody>
          <a:bodyPr lIns="38160" rIns="38160" tIns="25560" bIns="25560" anchor="t">
            <a:normAutofit fontScale="65000"/>
          </a:bodyPr>
          <a:p>
            <a:pPr algn="r">
              <a:lnSpc>
                <a:spcPct val="100000"/>
              </a:lnSpc>
              <a:buNone/>
            </a:pPr>
            <a:r>
              <a:rPr b="0" lang="en-GB" sz="800" spc="-1" strike="noStrike">
                <a:solidFill>
                  <a:srgbClr val="a3a3a3"/>
                </a:solidFill>
                <a:latin typeface="Arial"/>
                <a:ea typeface="DejaVu Sans"/>
              </a:rPr>
              <a:t>GI, gastrointestinal; NEC, necrotising enterocolitis.</a:t>
            </a:r>
            <a:endParaRPr b="0" lang="en-US" sz="800" spc="-1" strike="noStrike">
              <a:latin typeface="Arial"/>
            </a:endParaRPr>
          </a:p>
          <a:p>
            <a:pPr algn="r">
              <a:lnSpc>
                <a:spcPct val="100000"/>
              </a:lnSpc>
              <a:buNone/>
            </a:pPr>
            <a:r>
              <a:rPr b="0" lang="en-GB" sz="800" spc="-1" strike="noStrike">
                <a:solidFill>
                  <a:srgbClr val="a3a3a3"/>
                </a:solidFill>
                <a:latin typeface="Arial"/>
                <a:ea typeface="DejaVu Sans"/>
              </a:rPr>
              <a:t>GI</a:t>
            </a:r>
            <a:r>
              <a:rPr b="0" lang="zh-CN" sz="800" spc="-1" strike="noStrike">
                <a:solidFill>
                  <a:srgbClr val="a3a3a3"/>
                </a:solidFill>
                <a:latin typeface="Arial"/>
                <a:ea typeface="DejaVu Sans"/>
              </a:rPr>
              <a:t>，胃肠道；</a:t>
            </a:r>
            <a:r>
              <a:rPr b="0" lang="en-GB" sz="800" spc="-1" strike="noStrike">
                <a:solidFill>
                  <a:srgbClr val="a3a3a3"/>
                </a:solidFill>
                <a:latin typeface="Arial"/>
                <a:ea typeface="DejaVu Sans"/>
              </a:rPr>
              <a:t>NEC</a:t>
            </a:r>
            <a:r>
              <a:rPr b="0" lang="zh-CN" sz="800" spc="-1" strike="noStrike">
                <a:solidFill>
                  <a:srgbClr val="a3a3a3"/>
                </a:solidFill>
                <a:latin typeface="Arial"/>
                <a:ea typeface="DejaVu Sans"/>
              </a:rPr>
              <a:t>，坏死性小肠结肠炎。</a:t>
            </a:r>
            <a:endParaRPr b="0" lang="en-US" sz="800" spc="-1" strike="noStrike">
              <a:latin typeface="Arial"/>
            </a:endParaRPr>
          </a:p>
        </p:txBody>
      </p:sp>
      <p:sp>
        <p:nvSpPr>
          <p:cNvPr id="299" name="Abgerundetes Rechteck 5"/>
          <p:cNvSpPr/>
          <p:nvPr/>
        </p:nvSpPr>
        <p:spPr>
          <a:xfrm>
            <a:off x="4114800" y="2189520"/>
            <a:ext cx="3961440" cy="501480"/>
          </a:xfrm>
          <a:prstGeom prst="roundRect">
            <a:avLst>
              <a:gd name="adj" fmla="val 16762"/>
            </a:avLst>
          </a:prstGeom>
          <a:solidFill>
            <a:srgbClr val="5d7de1"/>
          </a:solidFill>
          <a:ln w="12600">
            <a:noFill/>
          </a:ln>
        </p:spPr>
        <p:style>
          <a:lnRef idx="0"/>
          <a:fillRef idx="0"/>
          <a:effectRef idx="0"/>
          <a:fontRef idx="minor"/>
        </p:style>
        <p:txBody>
          <a:bodyPr lIns="38160" rIns="38160" tIns="25560" bIns="25560" anchor="ctr">
            <a:normAutofit/>
          </a:bodyPr>
          <a:p>
            <a:pPr algn="ctr">
              <a:lnSpc>
                <a:spcPct val="100000"/>
              </a:lnSpc>
              <a:buNone/>
            </a:pPr>
            <a:r>
              <a:rPr b="1" lang="en-GB" sz="1400" spc="-1" strike="noStrike">
                <a:solidFill>
                  <a:srgbClr val="ffffff"/>
                </a:solidFill>
                <a:latin typeface="Arial"/>
                <a:ea typeface="DejaVu Sans"/>
              </a:rPr>
              <a:t>Benefits of timely enteral feeding</a:t>
            </a:r>
            <a:r>
              <a:rPr b="0" lang="en-GB" sz="1446" spc="-1" strike="noStrike" baseline="30000">
                <a:solidFill>
                  <a:srgbClr val="ffffff"/>
                </a:solidFill>
                <a:latin typeface="Arial"/>
                <a:ea typeface="DejaVu Sans"/>
              </a:rPr>
              <a:t>1-4</a:t>
            </a:r>
            <a:endParaRPr b="0" lang="en-US" sz="1450" spc="-1" strike="noStrike">
              <a:latin typeface="Arial"/>
            </a:endParaRPr>
          </a:p>
          <a:p>
            <a:pPr algn="ctr">
              <a:lnSpc>
                <a:spcPct val="100000"/>
              </a:lnSpc>
              <a:buNone/>
            </a:pPr>
            <a:r>
              <a:rPr b="1" lang="zh-CN" sz="1400" spc="-1" strike="noStrike">
                <a:solidFill>
                  <a:srgbClr val="ffffff"/>
                </a:solidFill>
                <a:latin typeface="Arial"/>
                <a:ea typeface="DejaVu Sans"/>
              </a:rPr>
              <a:t>及时肠内喂养的好处</a:t>
            </a:r>
            <a:r>
              <a:rPr b="0" lang="en-GB" sz="1446" spc="-1" strike="noStrike" baseline="30000">
                <a:solidFill>
                  <a:srgbClr val="ffffff"/>
                </a:solidFill>
                <a:latin typeface="Arial"/>
                <a:ea typeface="DejaVu Sans"/>
              </a:rPr>
              <a:t>1-4</a:t>
            </a:r>
            <a:endParaRPr b="0" lang="en-US" sz="1450" spc="-1" strike="noStrike">
              <a:latin typeface="Arial"/>
            </a:endParaRPr>
          </a:p>
        </p:txBody>
      </p:sp>
      <p:sp>
        <p:nvSpPr>
          <p:cNvPr id="300" name="TextBox 6"/>
          <p:cNvSpPr/>
          <p:nvPr/>
        </p:nvSpPr>
        <p:spPr>
          <a:xfrm>
            <a:off x="1405800" y="2938680"/>
            <a:ext cx="2514600" cy="1809720"/>
          </a:xfrm>
          <a:prstGeom prst="rect">
            <a:avLst/>
          </a:prstGeom>
          <a:noFill/>
          <a:ln w="0">
            <a:noFill/>
          </a:ln>
        </p:spPr>
        <p:style>
          <a:lnRef idx="0"/>
          <a:fillRef idx="0"/>
          <a:effectRef idx="0"/>
          <a:fontRef idx="minor"/>
        </p:style>
        <p:txBody>
          <a:bodyPr lIns="38160" rIns="38160" tIns="25560" bIns="25560" anchor="ctr">
            <a:normAutofit fontScale="68000"/>
          </a:bodyPr>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Promote growth</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促进生长</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Support normal development of the GI tract</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支持胃肠道的正常发育</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Promote nutrient intake</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促进营养摄入</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Support neurodevelopment and long-term health outcomes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支持神经发育和长期健康结果</a:t>
            </a:r>
            <a:endParaRPr b="0" lang="en-US" sz="1400" spc="-1" strike="noStrike">
              <a:latin typeface="Arial"/>
            </a:endParaRPr>
          </a:p>
        </p:txBody>
      </p:sp>
      <p:sp>
        <p:nvSpPr>
          <p:cNvPr id="301" name="TextBox 7"/>
          <p:cNvSpPr/>
          <p:nvPr/>
        </p:nvSpPr>
        <p:spPr>
          <a:xfrm>
            <a:off x="8621640" y="3207960"/>
            <a:ext cx="2482560" cy="1017720"/>
          </a:xfrm>
          <a:prstGeom prst="rect">
            <a:avLst/>
          </a:prstGeom>
          <a:noFill/>
          <a:ln w="0">
            <a:noFill/>
          </a:ln>
        </p:spPr>
        <p:style>
          <a:lnRef idx="0"/>
          <a:fillRef idx="0"/>
          <a:effectRef idx="0"/>
          <a:fontRef idx="minor"/>
        </p:style>
        <p:txBody>
          <a:bodyPr lIns="38160" rIns="38160" tIns="25560" bIns="25560" anchor="ctr">
            <a:normAutofit fontScale="74000"/>
          </a:bodyPr>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Minimise the risk of NEC</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降低</a:t>
            </a:r>
            <a:r>
              <a:rPr b="0" lang="en-GB" sz="1400" spc="-1" strike="noStrike">
                <a:solidFill>
                  <a:srgbClr val="5c5c5c"/>
                </a:solidFill>
                <a:latin typeface="Arial"/>
                <a:ea typeface="DejaVu Sans"/>
              </a:rPr>
              <a:t>NEC</a:t>
            </a:r>
            <a:r>
              <a:rPr b="0" lang="zh-CN" sz="1400" spc="-1" strike="noStrike">
                <a:solidFill>
                  <a:srgbClr val="5c5c5c"/>
                </a:solidFill>
                <a:latin typeface="Arial"/>
                <a:ea typeface="DejaVu Sans"/>
              </a:rPr>
              <a:t>的风险</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en-GB" sz="1400" spc="-1" strike="noStrike">
                <a:solidFill>
                  <a:srgbClr val="5c5c5c"/>
                </a:solidFill>
                <a:latin typeface="Arial"/>
                <a:ea typeface="DejaVu Sans"/>
              </a:rPr>
              <a:t>Avoid health problems related to feeding by intravenous lines</a:t>
            </a:r>
            <a:endParaRPr b="0" lang="en-US" sz="1400" spc="-1" strike="noStrike">
              <a:latin typeface="Arial"/>
            </a:endParaRPr>
          </a:p>
          <a:p>
            <a:pPr marL="144000" indent="-144000">
              <a:lnSpc>
                <a:spcPct val="100000"/>
              </a:lnSpc>
              <a:spcAft>
                <a:spcPts val="601"/>
              </a:spcAft>
              <a:buClr>
                <a:srgbClr val="5d7de1"/>
              </a:buClr>
              <a:buFont typeface="Wingdings" charset="2"/>
              <a:buChar char=""/>
            </a:pPr>
            <a:r>
              <a:rPr b="0" lang="zh-CN" sz="1400" spc="-1" strike="noStrike">
                <a:solidFill>
                  <a:srgbClr val="5c5c5c"/>
                </a:solidFill>
                <a:latin typeface="Arial"/>
                <a:ea typeface="DejaVu Sans"/>
              </a:rPr>
              <a:t>避免与静脉输液喂养相关的健康问题</a:t>
            </a:r>
            <a:endParaRPr b="0" lang="en-US" sz="1400" spc="-1" strike="noStrike">
              <a:latin typeface="Arial"/>
            </a:endParaRPr>
          </a:p>
        </p:txBody>
      </p:sp>
      <p:sp>
        <p:nvSpPr>
          <p:cNvPr id="302" name="Pfeil nach unten 19"/>
          <p:cNvSpPr/>
          <p:nvPr/>
        </p:nvSpPr>
        <p:spPr>
          <a:xfrm rot="10800000">
            <a:off x="917640" y="3091680"/>
            <a:ext cx="470520" cy="1504800"/>
          </a:xfrm>
          <a:prstGeom prst="downArrow">
            <a:avLst>
              <a:gd name="adj1" fmla="val 50000"/>
              <a:gd name="adj2" fmla="val 50000"/>
            </a:avLst>
          </a:prstGeom>
          <a:solidFill>
            <a:srgbClr val="33cc66"/>
          </a:solidFill>
          <a:ln w="12600">
            <a:noFill/>
          </a:ln>
        </p:spPr>
        <p:style>
          <a:lnRef idx="0"/>
          <a:fillRef idx="0"/>
          <a:effectRef idx="0"/>
          <a:fontRef idx="minor"/>
        </p:style>
      </p:sp>
      <p:sp>
        <p:nvSpPr>
          <p:cNvPr id="303" name="Pfeil nach unten 19"/>
          <p:cNvSpPr/>
          <p:nvPr/>
        </p:nvSpPr>
        <p:spPr>
          <a:xfrm>
            <a:off x="8121240" y="3090960"/>
            <a:ext cx="470520" cy="1504800"/>
          </a:xfrm>
          <a:prstGeom prst="downArrow">
            <a:avLst>
              <a:gd name="adj1" fmla="val 50000"/>
              <a:gd name="adj2" fmla="val 50000"/>
            </a:avLst>
          </a:prstGeom>
          <a:solidFill>
            <a:srgbClr val="33cc66"/>
          </a:solidFill>
          <a:ln w="12600">
            <a:noFill/>
          </a:ln>
        </p:spPr>
        <p:style>
          <a:lnRef idx="0"/>
          <a:fillRef idx="0"/>
          <a:effectRef idx="0"/>
          <a:fontRef idx="minor"/>
        </p:style>
      </p:sp>
      <p:pic>
        <p:nvPicPr>
          <p:cNvPr id="304" name="Graphic 4" descr=""/>
          <p:cNvPicPr/>
          <p:nvPr/>
        </p:nvPicPr>
        <p:blipFill>
          <a:blip r:embed="rId1"/>
          <a:stretch/>
        </p:blipFill>
        <p:spPr>
          <a:xfrm>
            <a:off x="4374360" y="2379960"/>
            <a:ext cx="3484440" cy="3484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2021-04-12T09:20:28Z</dcterms:created>
  <dc:creator>Jane Randall</dc:creator>
  <dc:description/>
  <dc:language>en-US</dc:language>
  <cp:lastModifiedBy/>
  <dcterms:modified xsi:type="dcterms:W3CDTF">2025-07-22T10:59:17Z</dcterms:modified>
  <cp:revision>124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ActionId">
    <vt:lpwstr>090c9947-7838-4d26-9dc6-80c5a3bf814a</vt:lpwstr>
  </property>
  <property fmtid="{D5CDD505-2E9C-101B-9397-08002B2CF9AE}" pid="3" name="MSIP_Label_1ada0a2f-b917-4d51-b0d0-d418a10c8b23_ContentBits">
    <vt:lpwstr>0</vt:lpwstr>
  </property>
  <property fmtid="{D5CDD505-2E9C-101B-9397-08002B2CF9AE}" pid="4" name="MSIP_Label_1ada0a2f-b917-4d51-b0d0-d418a10c8b23_Enabled">
    <vt:lpwstr>true</vt:lpwstr>
  </property>
  <property fmtid="{D5CDD505-2E9C-101B-9397-08002B2CF9AE}" pid="5" name="MSIP_Label_1ada0a2f-b917-4d51-b0d0-d418a10c8b23_Method">
    <vt:lpwstr>Standard</vt:lpwstr>
  </property>
  <property fmtid="{D5CDD505-2E9C-101B-9397-08002B2CF9AE}" pid="6" name="MSIP_Label_1ada0a2f-b917-4d51-b0d0-d418a10c8b23_Name">
    <vt:lpwstr>1ada0a2f-b917-4d51-b0d0-d418a10c8b23</vt:lpwstr>
  </property>
  <property fmtid="{D5CDD505-2E9C-101B-9397-08002B2CF9AE}" pid="7" name="MSIP_Label_1ada0a2f-b917-4d51-b0d0-d418a10c8b23_SetDate">
    <vt:lpwstr>2021-05-21T11:38:31Z</vt:lpwstr>
  </property>
  <property fmtid="{D5CDD505-2E9C-101B-9397-08002B2CF9AE}" pid="8" name="MSIP_Label_1ada0a2f-b917-4d51-b0d0-d418a10c8b23_SiteId">
    <vt:lpwstr>12a3af23-a769-4654-847f-958f3d479f4a</vt:lpwstr>
  </property>
  <property fmtid="{D5CDD505-2E9C-101B-9397-08002B2CF9AE}" pid="9" name="Notes">
    <vt:r8>8</vt:r8>
  </property>
  <property fmtid="{D5CDD505-2E9C-101B-9397-08002B2CF9AE}" pid="10" name="PresentationFormat">
    <vt:lpwstr>Widescreen</vt:lpwstr>
  </property>
  <property fmtid="{D5CDD505-2E9C-101B-9397-08002B2CF9AE}" pid="11" name="Slides">
    <vt:r8>24</vt:r8>
  </property>
</Properties>
</file>